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58" r:id="rId3"/>
    <p:sldId id="277" r:id="rId4"/>
    <p:sldId id="259" r:id="rId5"/>
    <p:sldId id="261" r:id="rId6"/>
    <p:sldId id="268" r:id="rId7"/>
    <p:sldId id="299" r:id="rId8"/>
    <p:sldId id="300" r:id="rId9"/>
    <p:sldId id="301" r:id="rId10"/>
    <p:sldId id="302" r:id="rId11"/>
    <p:sldId id="303" r:id="rId12"/>
    <p:sldId id="304" r:id="rId13"/>
    <p:sldId id="276" r:id="rId14"/>
    <p:sldId id="281" r:id="rId15"/>
    <p:sldId id="305" r:id="rId16"/>
    <p:sldId id="306" r:id="rId17"/>
    <p:sldId id="307" r:id="rId18"/>
    <p:sldId id="264" r:id="rId19"/>
  </p:sldIdLst>
  <p:sldSz cx="9144000" cy="5143500" type="screen16x9"/>
  <p:notesSz cx="6858000" cy="9144000"/>
  <p:embeddedFontLst>
    <p:embeddedFont>
      <p:font typeface="Montserrat" pitchFamily="2" charset="77"/>
      <p:regular r:id="rId21"/>
      <p:bold r:id="rId22"/>
      <p:italic r:id="rId23"/>
      <p:boldItalic r:id="rId24"/>
    </p:embeddedFont>
    <p:embeddedFont>
      <p:font typeface="Sarala" pitchFamily="2" charset="77"/>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467C77-E5F4-449D-BEE9-4662072AE68F}">
  <a:tblStyle styleId="{2F467C77-E5F4-449D-BEE9-4662072AE6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7"/>
    <p:restoredTop sz="94991"/>
  </p:normalViewPr>
  <p:slideViewPr>
    <p:cSldViewPr snapToGrid="0" snapToObjects="1">
      <p:cViewPr varScale="1">
        <p:scale>
          <a:sx n="116" d="100"/>
          <a:sy n="116"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042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2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2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1fdc4dfe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1fdc4dfe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1fdc4dfea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1fdc4dfea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1fdc4dfea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1fdc4dfea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6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1fdc4dfea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1fdc4dfea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45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1fdc4dfea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1fdc4dfea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387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1fdc4dfe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1fdc4df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fdc4dfe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fdc4df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0e31868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0e31868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636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642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2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4" name="Google Shape;34;p5"/>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a:spLocks noGrp="1"/>
          </p:cNvSpPr>
          <p:nvPr>
            <p:ph type="title"/>
          </p:nvPr>
        </p:nvSpPr>
        <p:spPr>
          <a:xfrm>
            <a:off x="1312150" y="1331500"/>
            <a:ext cx="24174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23" name="Google Shape;123;p17"/>
          <p:cNvSpPr txBox="1">
            <a:spLocks noGrp="1"/>
          </p:cNvSpPr>
          <p:nvPr>
            <p:ph type="subTitle" idx="1"/>
          </p:nvPr>
        </p:nvSpPr>
        <p:spPr>
          <a:xfrm>
            <a:off x="1332300" y="2549613"/>
            <a:ext cx="237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6" r:id="rId5"/>
    <p:sldLayoutId id="2147483658" r:id="rId6"/>
    <p:sldLayoutId id="2147483659" r:id="rId7"/>
    <p:sldLayoutId id="2147483663"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photo/front-view-business-woman-with-clipboard_7031048.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freepik.com/free-photo/lawyer-with-client_3357723.htm#page=1&amp;query=contract&amp;position=42/?utm_source=slidesgo_template&amp;utm_medium=referral-link&amp;utm_campaign=sg_resources&amp;utm_content=freepi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ik.com/free-photo/front-view-business-woman-with-clipboard_7031048.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stories.freepik.com/illustration/goal/rafiki/animate/?utm_source=slidesgo_template&amp;utm_medium=referral-link&amp;utm_campaign=sg_resources&amp;utm_content=stories#FF725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a:t>
            </a:r>
            <a:r>
              <a:rPr lang="en" dirty="0">
                <a:solidFill>
                  <a:schemeClr val="lt1"/>
                </a:solidFill>
              </a:rPr>
              <a:t> PROPOSAL</a:t>
            </a:r>
            <a:endParaRPr dirty="0">
              <a:solidFill>
                <a:schemeClr val="lt1"/>
              </a:solidFill>
            </a:endParaRPr>
          </a:p>
        </p:txBody>
      </p:sp>
      <p:pic>
        <p:nvPicPr>
          <p:cNvPr id="197" name="Google Shape;197;p26"/>
          <p:cNvPicPr preferRelativeResize="0"/>
          <p:nvPr/>
        </p:nvPicPr>
        <p:blipFill rotWithShape="1">
          <a:blip r:embed="rId3">
            <a:alphaModFix/>
          </a:blip>
          <a:srcRect l="13691" t="10709" r="13676" b="10717"/>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8" y="393289"/>
            <a:ext cx="3885319" cy="387261"/>
          </a:xfrm>
          <a:prstGeom prst="rect">
            <a:avLst/>
          </a:prstGeom>
        </p:spPr>
        <p:txBody>
          <a:bodyPr spcFirstLastPara="1" wrap="square" lIns="91425" tIns="91425" rIns="91425" bIns="91425" anchor="t" anchorCtr="0">
            <a:noAutofit/>
          </a:bodyPr>
          <a:lstStyle/>
          <a:p>
            <a:r>
              <a:rPr lang="en-CA" sz="2000" dirty="0"/>
              <a:t>F</a:t>
            </a:r>
            <a:r>
              <a:rPr lang="en-CA" sz="2000" dirty="0">
                <a:solidFill>
                  <a:schemeClr val="tx2"/>
                </a:solidFill>
              </a:rPr>
              <a:t>M:1</a:t>
            </a:r>
            <a:r>
              <a:rPr lang="en-CA" sz="2000" dirty="0">
                <a:solidFill>
                  <a:schemeClr val="accent2"/>
                </a:solidFill>
              </a:rPr>
              <a:t> </a:t>
            </a:r>
            <a:r>
              <a:rPr lang="en-CA" sz="2000" dirty="0">
                <a:solidFill>
                  <a:schemeClr val="tx2"/>
                </a:solidFill>
              </a:rPr>
              <a:t>–</a:t>
            </a:r>
            <a:r>
              <a:rPr lang="en-CA" sz="2000" dirty="0">
                <a:solidFill>
                  <a:schemeClr val="accent2"/>
                </a:solidFill>
              </a:rPr>
              <a:t> Base </a:t>
            </a:r>
            <a:endParaRPr sz="1900" dirty="0">
              <a:solidFill>
                <a:schemeClr val="accent1"/>
              </a:solidFill>
            </a:endParaRPr>
          </a:p>
        </p:txBody>
      </p:sp>
      <p:sp>
        <p:nvSpPr>
          <p:cNvPr id="275" name="Google Shape;275;p31"/>
          <p:cNvSpPr txBox="1">
            <a:spLocks noGrp="1"/>
          </p:cNvSpPr>
          <p:nvPr>
            <p:ph type="body" idx="1"/>
          </p:nvPr>
        </p:nvSpPr>
        <p:spPr>
          <a:xfrm>
            <a:off x="101335" y="924125"/>
            <a:ext cx="5816865" cy="3295250"/>
          </a:xfrm>
          <a:prstGeom prst="rect">
            <a:avLst/>
          </a:prstGeom>
        </p:spPr>
        <p:txBody>
          <a:bodyPr spcFirstLastPara="1" wrap="square" lIns="91425" tIns="91425" rIns="91425" bIns="91425" anchor="t" anchorCtr="0">
            <a:noAutofit/>
          </a:bodyPr>
          <a:lstStyle/>
          <a:p>
            <a:pPr lvl="0" indent="0">
              <a:spcBef>
                <a:spcPts val="1000"/>
              </a:spcBef>
              <a:spcAft>
                <a:spcPts val="1000"/>
              </a:spcAft>
              <a:buNone/>
            </a:pPr>
            <a:r>
              <a:rPr lang="en-CA" sz="1350" b="1" dirty="0">
                <a:solidFill>
                  <a:schemeClr val="accent2"/>
                </a:solidFill>
              </a:rPr>
              <a:t>Scripting Language</a:t>
            </a:r>
            <a:r>
              <a:rPr lang="en-CA" sz="1350" dirty="0">
                <a:solidFill>
                  <a:schemeClr val="accent2"/>
                </a:solidFill>
              </a:rPr>
              <a:t> </a:t>
            </a:r>
            <a:r>
              <a:rPr lang="en-CA" sz="1350" dirty="0"/>
              <a:t>: </a:t>
            </a:r>
            <a:r>
              <a:rPr lang="en-CA" sz="1350" dirty="0">
                <a:solidFill>
                  <a:schemeClr val="tx1"/>
                </a:solidFill>
              </a:rPr>
              <a:t>Python with power lib</a:t>
            </a:r>
          </a:p>
          <a:p>
            <a:pPr lvl="0" indent="0">
              <a:spcBef>
                <a:spcPts val="1000"/>
              </a:spcBef>
              <a:spcAft>
                <a:spcPts val="1000"/>
              </a:spcAft>
              <a:buNone/>
            </a:pPr>
            <a:r>
              <a:rPr lang="en-CA" sz="1350" b="1" dirty="0">
                <a:solidFill>
                  <a:schemeClr val="accent2"/>
                </a:solidFill>
              </a:rPr>
              <a:t>Framework</a:t>
            </a:r>
            <a:r>
              <a:rPr lang="en-CA" sz="1350" dirty="0">
                <a:solidFill>
                  <a:schemeClr val="tx1"/>
                </a:solidFill>
              </a:rPr>
              <a:t> : Machine Learning(statistical data) and Deep Learning(to combine various layers like masked face and without it)</a:t>
            </a:r>
          </a:p>
          <a:p>
            <a:pPr lvl="0" indent="0">
              <a:spcBef>
                <a:spcPts val="1000"/>
              </a:spcBef>
              <a:spcAft>
                <a:spcPts val="1000"/>
              </a:spcAft>
              <a:buNone/>
            </a:pPr>
            <a:r>
              <a:rPr lang="en-CA" sz="1350" b="1" dirty="0">
                <a:solidFill>
                  <a:schemeClr val="accent2"/>
                </a:solidFill>
              </a:rPr>
              <a:t>Face Mask Detection </a:t>
            </a:r>
            <a:r>
              <a:rPr lang="en-CA" sz="1350" dirty="0">
                <a:solidFill>
                  <a:schemeClr val="tx1"/>
                </a:solidFill>
              </a:rPr>
              <a:t>:  Another task in research is detecting people with or without mask, that can be done using deep learning-based model named  </a:t>
            </a:r>
            <a:r>
              <a:rPr lang="en-CA" sz="1350" b="1" dirty="0">
                <a:solidFill>
                  <a:schemeClr val="tx1"/>
                </a:solidFill>
              </a:rPr>
              <a:t>OpenCV </a:t>
            </a:r>
            <a:r>
              <a:rPr lang="en-CA" sz="1350" dirty="0">
                <a:solidFill>
                  <a:schemeClr val="tx1"/>
                </a:solidFill>
              </a:rPr>
              <a:t>(Open Source Computer Vision) is a library of programming functions mainly aimed at real-time computer vision. In simple language it is library used for Image Processing such as Read and Write Images/Detection of faces and its features and many more.</a:t>
            </a:r>
          </a:p>
          <a:p>
            <a:pPr marL="457200" lvl="0" indent="0" algn="l" rtl="0">
              <a:spcBef>
                <a:spcPts val="1000"/>
              </a:spcBef>
              <a:spcAft>
                <a:spcPts val="1000"/>
              </a:spcAft>
              <a:buNone/>
            </a:pPr>
            <a:endParaRPr sz="1350" dirty="0"/>
          </a:p>
        </p:txBody>
      </p:sp>
      <p:pic>
        <p:nvPicPr>
          <p:cNvPr id="3" name="Picture 2" descr="Graphical user interface&#10;&#10;Description automatically generated with low confidence">
            <a:extLst>
              <a:ext uri="{FF2B5EF4-FFF2-40B4-BE49-F238E27FC236}">
                <a16:creationId xmlns:a16="http://schemas.microsoft.com/office/drawing/2014/main" id="{000AD64B-82D1-D940-B5BE-4DEFE95443AE}"/>
              </a:ext>
            </a:extLst>
          </p:cNvPr>
          <p:cNvPicPr>
            <a:picLocks noChangeAspect="1"/>
          </p:cNvPicPr>
          <p:nvPr/>
        </p:nvPicPr>
        <p:blipFill>
          <a:blip r:embed="rId3"/>
          <a:stretch>
            <a:fillRect/>
          </a:stretch>
        </p:blipFill>
        <p:spPr>
          <a:xfrm>
            <a:off x="5724020" y="674601"/>
            <a:ext cx="3332298" cy="3295249"/>
          </a:xfrm>
          <a:prstGeom prst="rect">
            <a:avLst/>
          </a:prstGeom>
        </p:spPr>
      </p:pic>
    </p:spTree>
    <p:extLst>
      <p:ext uri="{BB962C8B-B14F-4D97-AF65-F5344CB8AC3E}">
        <p14:creationId xmlns:p14="http://schemas.microsoft.com/office/powerpoint/2010/main" val="407141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8" y="393289"/>
            <a:ext cx="4519102" cy="387261"/>
          </a:xfrm>
          <a:prstGeom prst="rect">
            <a:avLst/>
          </a:prstGeom>
        </p:spPr>
        <p:txBody>
          <a:bodyPr spcFirstLastPara="1" wrap="square" lIns="91425" tIns="91425" rIns="91425" bIns="91425" anchor="t" anchorCtr="0">
            <a:noAutofit/>
          </a:bodyPr>
          <a:lstStyle/>
          <a:p>
            <a:r>
              <a:rPr lang="en-CA" sz="2000" dirty="0"/>
              <a:t>F</a:t>
            </a:r>
            <a:r>
              <a:rPr lang="en-CA" sz="2000" dirty="0">
                <a:solidFill>
                  <a:schemeClr val="tx2"/>
                </a:solidFill>
              </a:rPr>
              <a:t>M:</a:t>
            </a:r>
            <a:r>
              <a:rPr lang="en-CA" sz="2000" dirty="0"/>
              <a:t>2 - Backbone Library of </a:t>
            </a:r>
            <a:r>
              <a:rPr lang="en-CA" sz="1900" dirty="0">
                <a:solidFill>
                  <a:schemeClr val="accent1"/>
                </a:solidFill>
              </a:rPr>
              <a:t>System</a:t>
            </a:r>
            <a:endParaRPr sz="1900" dirty="0">
              <a:solidFill>
                <a:schemeClr val="accent1"/>
              </a:solidFill>
            </a:endParaRPr>
          </a:p>
        </p:txBody>
      </p:sp>
      <p:sp>
        <p:nvSpPr>
          <p:cNvPr id="275" name="Google Shape;275;p31"/>
          <p:cNvSpPr txBox="1">
            <a:spLocks noGrp="1"/>
          </p:cNvSpPr>
          <p:nvPr>
            <p:ph type="body" idx="1"/>
          </p:nvPr>
        </p:nvSpPr>
        <p:spPr>
          <a:xfrm>
            <a:off x="101335" y="924125"/>
            <a:ext cx="5622685" cy="3295250"/>
          </a:xfrm>
          <a:prstGeom prst="rect">
            <a:avLst/>
          </a:prstGeom>
        </p:spPr>
        <p:txBody>
          <a:bodyPr spcFirstLastPara="1" wrap="square" lIns="91425" tIns="91425" rIns="91425" bIns="91425" anchor="t" anchorCtr="0">
            <a:noAutofit/>
          </a:bodyPr>
          <a:lstStyle/>
          <a:p>
            <a:pPr lvl="0" indent="0">
              <a:spcBef>
                <a:spcPts val="1000"/>
              </a:spcBef>
              <a:spcAft>
                <a:spcPts val="1000"/>
              </a:spcAft>
              <a:buNone/>
            </a:pPr>
            <a:r>
              <a:rPr lang="en-CA" sz="1350" b="1" dirty="0">
                <a:solidFill>
                  <a:schemeClr val="accent1"/>
                </a:solidFill>
              </a:rPr>
              <a:t>TensorFlow :</a:t>
            </a:r>
            <a:r>
              <a:rPr lang="en-CA" sz="1350" dirty="0">
                <a:solidFill>
                  <a:schemeClr val="tx2"/>
                </a:solidFill>
              </a:rPr>
              <a:t> It is a foundation library that can be used to create Deep Learning models directly or by using wrapper libraries that simplify the process built on top of TensorFlow. in this project we will use to train machine learning model. (Tensorflow is a way to implement most of the things that we used in deep learning and machine learning into code)</a:t>
            </a:r>
          </a:p>
          <a:p>
            <a:pPr lvl="0" indent="0">
              <a:spcBef>
                <a:spcPts val="1000"/>
              </a:spcBef>
              <a:spcAft>
                <a:spcPts val="1000"/>
              </a:spcAft>
              <a:buNone/>
            </a:pPr>
            <a:r>
              <a:rPr lang="en-CA" sz="1350" b="1" dirty="0">
                <a:solidFill>
                  <a:schemeClr val="accent1"/>
                </a:solidFill>
              </a:rPr>
              <a:t>Numpy :</a:t>
            </a:r>
            <a:r>
              <a:rPr lang="en-CA" sz="1350" dirty="0">
                <a:solidFill>
                  <a:schemeClr val="tx2"/>
                </a:solidFill>
              </a:rPr>
              <a:t> adding support for large, multi-dimensional arrays and matrices, along with a large collection of high-level mathematical functions to operate on these arrays. In this project it will forms the foundation of the Machine Learning stack</a:t>
            </a:r>
          </a:p>
          <a:p>
            <a:pPr lvl="0" indent="0">
              <a:spcBef>
                <a:spcPts val="1000"/>
              </a:spcBef>
              <a:spcAft>
                <a:spcPts val="1000"/>
              </a:spcAft>
              <a:buNone/>
            </a:pPr>
            <a:r>
              <a:rPr lang="en-CA" sz="1350" b="1" dirty="0">
                <a:solidFill>
                  <a:schemeClr val="accent2"/>
                </a:solidFill>
              </a:rPr>
              <a:t>Other Libraries:</a:t>
            </a:r>
            <a:r>
              <a:rPr lang="en-CA" sz="1350" dirty="0">
                <a:solidFill>
                  <a:schemeClr val="tx2"/>
                </a:solidFill>
              </a:rPr>
              <a:t>  scipy(visualization) and pillow(for image)</a:t>
            </a:r>
          </a:p>
          <a:p>
            <a:pPr marL="457200" lvl="0" indent="0" algn="l" rtl="0">
              <a:spcBef>
                <a:spcPts val="1000"/>
              </a:spcBef>
              <a:spcAft>
                <a:spcPts val="1000"/>
              </a:spcAft>
              <a:buNone/>
            </a:pPr>
            <a:endParaRPr sz="1350" dirty="0"/>
          </a:p>
        </p:txBody>
      </p:sp>
      <p:pic>
        <p:nvPicPr>
          <p:cNvPr id="4" name="Graphic 3">
            <a:extLst>
              <a:ext uri="{FF2B5EF4-FFF2-40B4-BE49-F238E27FC236}">
                <a16:creationId xmlns:a16="http://schemas.microsoft.com/office/drawing/2014/main" id="{4236898C-EC3F-8F41-BE53-913B35958F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6575" y="780550"/>
            <a:ext cx="3407425" cy="3672205"/>
          </a:xfrm>
          <a:prstGeom prst="rect">
            <a:avLst/>
          </a:prstGeom>
        </p:spPr>
      </p:pic>
    </p:spTree>
    <p:extLst>
      <p:ext uri="{BB962C8B-B14F-4D97-AF65-F5344CB8AC3E}">
        <p14:creationId xmlns:p14="http://schemas.microsoft.com/office/powerpoint/2010/main" val="366765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8" y="393289"/>
            <a:ext cx="4252402" cy="387261"/>
          </a:xfrm>
          <a:prstGeom prst="rect">
            <a:avLst/>
          </a:prstGeom>
        </p:spPr>
        <p:txBody>
          <a:bodyPr spcFirstLastPara="1" wrap="square" lIns="91425" tIns="91425" rIns="91425" bIns="91425" anchor="t" anchorCtr="0">
            <a:noAutofit/>
          </a:bodyPr>
          <a:lstStyle/>
          <a:p>
            <a:r>
              <a:rPr lang="en-CA" sz="2000" dirty="0"/>
              <a:t>F</a:t>
            </a:r>
            <a:r>
              <a:rPr lang="en-CA" sz="2000" dirty="0">
                <a:solidFill>
                  <a:schemeClr val="tx2"/>
                </a:solidFill>
              </a:rPr>
              <a:t>M:3</a:t>
            </a:r>
            <a:r>
              <a:rPr lang="en-CA" sz="2000" dirty="0"/>
              <a:t> - </a:t>
            </a:r>
            <a:r>
              <a:rPr lang="en-CA" sz="2000" dirty="0">
                <a:solidFill>
                  <a:schemeClr val="tx1"/>
                </a:solidFill>
              </a:rPr>
              <a:t>Techniques With</a:t>
            </a:r>
            <a:r>
              <a:rPr lang="en-CA" sz="2000" dirty="0">
                <a:solidFill>
                  <a:schemeClr val="accent2"/>
                </a:solidFill>
              </a:rPr>
              <a:t> Cloud</a:t>
            </a:r>
            <a:endParaRPr sz="1900" dirty="0">
              <a:solidFill>
                <a:schemeClr val="accent2"/>
              </a:solidFill>
            </a:endParaRPr>
          </a:p>
        </p:txBody>
      </p:sp>
      <p:sp>
        <p:nvSpPr>
          <p:cNvPr id="275" name="Google Shape;275;p31"/>
          <p:cNvSpPr txBox="1">
            <a:spLocks noGrp="1"/>
          </p:cNvSpPr>
          <p:nvPr>
            <p:ph type="body" idx="1"/>
          </p:nvPr>
        </p:nvSpPr>
        <p:spPr>
          <a:xfrm>
            <a:off x="101335" y="924125"/>
            <a:ext cx="5622685" cy="3295250"/>
          </a:xfrm>
          <a:prstGeom prst="rect">
            <a:avLst/>
          </a:prstGeom>
        </p:spPr>
        <p:txBody>
          <a:bodyPr spcFirstLastPara="1" wrap="square" lIns="91425" tIns="91425" rIns="91425" bIns="91425" anchor="t" anchorCtr="0">
            <a:noAutofit/>
          </a:bodyPr>
          <a:lstStyle/>
          <a:p>
            <a:pPr lvl="0" indent="0">
              <a:spcBef>
                <a:spcPts val="1000"/>
              </a:spcBef>
              <a:spcAft>
                <a:spcPts val="1000"/>
              </a:spcAft>
              <a:buNone/>
            </a:pPr>
            <a:r>
              <a:rPr lang="en-CA" sz="1350" b="1" dirty="0">
                <a:solidFill>
                  <a:schemeClr val="accent1"/>
                </a:solidFill>
              </a:rPr>
              <a:t>Affine Transformation technique  :</a:t>
            </a:r>
            <a:r>
              <a:rPr lang="en-CA" sz="1350" dirty="0">
                <a:solidFill>
                  <a:schemeClr val="tx2"/>
                </a:solidFill>
              </a:rPr>
              <a:t>  Improved affine transformation is developed to crop the facial areas from uncontrolled real-time images having differences in face size, orientation and background. This step helps in better localizing the person who is violating the facemask norms in public areas/ offices.</a:t>
            </a:r>
          </a:p>
          <a:p>
            <a:pPr lvl="0" indent="0">
              <a:spcBef>
                <a:spcPts val="1000"/>
              </a:spcBef>
              <a:spcAft>
                <a:spcPts val="1000"/>
              </a:spcAft>
              <a:buNone/>
            </a:pPr>
            <a:r>
              <a:rPr lang="en-CA" sz="1350" b="1" dirty="0">
                <a:solidFill>
                  <a:schemeClr val="accent1"/>
                </a:solidFill>
              </a:rPr>
              <a:t>AWS: </a:t>
            </a:r>
            <a:r>
              <a:rPr lang="en-CA" sz="1350" dirty="0">
                <a:solidFill>
                  <a:schemeClr val="tx2"/>
                </a:solidFill>
              </a:rPr>
              <a:t>In order to test and deploy the system in minimal time with higher computer power and mainly for high availability after the deployment of the system</a:t>
            </a:r>
            <a:r>
              <a:rPr lang="en-CA" sz="1350" b="1" dirty="0">
                <a:solidFill>
                  <a:schemeClr val="accent1"/>
                </a:solidFill>
              </a:rPr>
              <a:t> </a:t>
            </a:r>
            <a:endParaRPr lang="en-CA" sz="1350" dirty="0">
              <a:solidFill>
                <a:schemeClr val="tx2"/>
              </a:solidFill>
            </a:endParaRPr>
          </a:p>
        </p:txBody>
      </p:sp>
      <p:pic>
        <p:nvPicPr>
          <p:cNvPr id="5" name="Google Shape;298;p34">
            <a:extLst>
              <a:ext uri="{FF2B5EF4-FFF2-40B4-BE49-F238E27FC236}">
                <a16:creationId xmlns:a16="http://schemas.microsoft.com/office/drawing/2014/main" id="{5386D151-1B2B-C04F-891E-9F2AAF84224C}"/>
              </a:ext>
            </a:extLst>
          </p:cNvPr>
          <p:cNvPicPr preferRelativeResize="0"/>
          <p:nvPr/>
        </p:nvPicPr>
        <p:blipFill rotWithShape="1">
          <a:blip r:embed="rId3">
            <a:alphaModFix/>
          </a:blip>
          <a:srcRect l="12586" t="13731" r="12579" b="14711"/>
          <a:stretch/>
        </p:blipFill>
        <p:spPr>
          <a:xfrm>
            <a:off x="5724020" y="780550"/>
            <a:ext cx="3316170" cy="3295250"/>
          </a:xfrm>
          <a:prstGeom prst="rect">
            <a:avLst/>
          </a:prstGeom>
          <a:noFill/>
          <a:ln>
            <a:noFill/>
          </a:ln>
        </p:spPr>
      </p:pic>
    </p:spTree>
    <p:extLst>
      <p:ext uri="{BB962C8B-B14F-4D97-AF65-F5344CB8AC3E}">
        <p14:creationId xmlns:p14="http://schemas.microsoft.com/office/powerpoint/2010/main" val="412215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l="9975" t="12586" r="9959" b="12586"/>
          <a:stretch/>
        </p:blipFill>
        <p:spPr>
          <a:xfrm>
            <a:off x="2539369" y="2789915"/>
            <a:ext cx="3511400" cy="2349035"/>
          </a:xfrm>
          <a:prstGeom prst="rect">
            <a:avLst/>
          </a:prstGeom>
          <a:noFill/>
          <a:ln>
            <a:noFill/>
          </a:ln>
        </p:spPr>
      </p:pic>
      <p:sp>
        <p:nvSpPr>
          <p:cNvPr id="605" name="Google Shape;605;p4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PLAN </a:t>
            </a:r>
            <a:r>
              <a:rPr lang="en" dirty="0">
                <a:solidFill>
                  <a:schemeClr val="tx2"/>
                </a:solidFill>
              </a:rPr>
              <a:t>&amp; TIMELINE</a:t>
            </a:r>
            <a:endParaRPr dirty="0">
              <a:solidFill>
                <a:schemeClr val="tx2"/>
              </a:solidFill>
            </a:endParaRPr>
          </a:p>
        </p:txBody>
      </p:sp>
      <p:sp>
        <p:nvSpPr>
          <p:cNvPr id="606" name="Google Shape;606;p46"/>
          <p:cNvSpPr txBox="1">
            <a:spLocks noGrp="1"/>
          </p:cNvSpPr>
          <p:nvPr>
            <p:ph type="title" idx="4294967295"/>
          </p:nvPr>
        </p:nvSpPr>
        <p:spPr>
          <a:xfrm>
            <a:off x="601872" y="1416179"/>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RESEARCH</a:t>
            </a:r>
            <a:endParaRPr sz="2000" dirty="0">
              <a:solidFill>
                <a:schemeClr val="dk2"/>
              </a:solidFill>
            </a:endParaRPr>
          </a:p>
        </p:txBody>
      </p:sp>
      <p:sp>
        <p:nvSpPr>
          <p:cNvPr id="607" name="Google Shape;607;p46"/>
          <p:cNvSpPr txBox="1">
            <a:spLocks noGrp="1"/>
          </p:cNvSpPr>
          <p:nvPr>
            <p:ph type="subTitle" idx="4294967295"/>
          </p:nvPr>
        </p:nvSpPr>
        <p:spPr>
          <a:xfrm>
            <a:off x="724447" y="1852101"/>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dirty="0"/>
              <a:t>2001</a:t>
            </a:r>
            <a:endParaRPr sz="1200" dirty="0"/>
          </a:p>
        </p:txBody>
      </p:sp>
      <p:sp>
        <p:nvSpPr>
          <p:cNvPr id="608" name="Google Shape;608;p46"/>
          <p:cNvSpPr txBox="1">
            <a:spLocks noGrp="1"/>
          </p:cNvSpPr>
          <p:nvPr>
            <p:ph type="title" idx="4294967295"/>
          </p:nvPr>
        </p:nvSpPr>
        <p:spPr>
          <a:xfrm>
            <a:off x="4551572" y="1426593"/>
            <a:ext cx="15591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TESTING</a:t>
            </a:r>
            <a:endParaRPr sz="2000" dirty="0">
              <a:solidFill>
                <a:schemeClr val="dk2"/>
              </a:solidFill>
            </a:endParaRPr>
          </a:p>
        </p:txBody>
      </p:sp>
      <p:sp>
        <p:nvSpPr>
          <p:cNvPr id="609" name="Google Shape;609;p46"/>
          <p:cNvSpPr txBox="1">
            <a:spLocks noGrp="1"/>
          </p:cNvSpPr>
          <p:nvPr>
            <p:ph type="subTitle" idx="4294967295"/>
          </p:nvPr>
        </p:nvSpPr>
        <p:spPr>
          <a:xfrm>
            <a:off x="4597674" y="1891824"/>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dirty="0"/>
              <a:t>2003</a:t>
            </a:r>
            <a:endParaRPr sz="1200" dirty="0"/>
          </a:p>
        </p:txBody>
      </p:sp>
      <p:sp>
        <p:nvSpPr>
          <p:cNvPr id="611" name="Google Shape;611;p46"/>
          <p:cNvSpPr txBox="1">
            <a:spLocks noGrp="1"/>
          </p:cNvSpPr>
          <p:nvPr>
            <p:ph type="subTitle" idx="4294967295"/>
          </p:nvPr>
        </p:nvSpPr>
        <p:spPr>
          <a:xfrm>
            <a:off x="6540322" y="1863450"/>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dirty="0"/>
              <a:t>2004</a:t>
            </a:r>
            <a:endParaRPr sz="1200" dirty="0"/>
          </a:p>
        </p:txBody>
      </p:sp>
      <p:sp>
        <p:nvSpPr>
          <p:cNvPr id="612" name="Google Shape;612;p46"/>
          <p:cNvSpPr txBox="1">
            <a:spLocks noGrp="1"/>
          </p:cNvSpPr>
          <p:nvPr>
            <p:ph type="title" idx="4294967295"/>
          </p:nvPr>
        </p:nvSpPr>
        <p:spPr>
          <a:xfrm>
            <a:off x="2321969" y="1409888"/>
            <a:ext cx="2068606"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DEVELOPMENT</a:t>
            </a:r>
            <a:endParaRPr sz="2000" dirty="0">
              <a:solidFill>
                <a:schemeClr val="dk2"/>
              </a:solidFill>
            </a:endParaRPr>
          </a:p>
        </p:txBody>
      </p:sp>
      <p:sp>
        <p:nvSpPr>
          <p:cNvPr id="613" name="Google Shape;613;p46"/>
          <p:cNvSpPr txBox="1">
            <a:spLocks noGrp="1"/>
          </p:cNvSpPr>
          <p:nvPr>
            <p:ph type="subTitle" idx="4294967295"/>
          </p:nvPr>
        </p:nvSpPr>
        <p:spPr>
          <a:xfrm>
            <a:off x="2498138" y="1891824"/>
            <a:ext cx="15591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dirty="0"/>
              <a:t>2002</a:t>
            </a:r>
            <a:endParaRPr sz="1200" dirty="0"/>
          </a:p>
        </p:txBody>
      </p:sp>
      <p:sp>
        <p:nvSpPr>
          <p:cNvPr id="614" name="Google Shape;614;p46"/>
          <p:cNvSpPr txBox="1">
            <a:spLocks noGrp="1"/>
          </p:cNvSpPr>
          <p:nvPr>
            <p:ph type="title" idx="4294967295"/>
          </p:nvPr>
        </p:nvSpPr>
        <p:spPr>
          <a:xfrm>
            <a:off x="6403814" y="1414252"/>
            <a:ext cx="2068606"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rPr>
              <a:t>DEPLOYMENT</a:t>
            </a:r>
            <a:endParaRPr sz="2000" dirty="0">
              <a:solidFill>
                <a:schemeClr val="dk2"/>
              </a:solidFill>
            </a:endParaRPr>
          </a:p>
        </p:txBody>
      </p:sp>
      <p:grpSp>
        <p:nvGrpSpPr>
          <p:cNvPr id="616" name="Google Shape;616;p46"/>
          <p:cNvGrpSpPr/>
          <p:nvPr/>
        </p:nvGrpSpPr>
        <p:grpSpPr>
          <a:xfrm>
            <a:off x="1110703" y="2402897"/>
            <a:ext cx="6626650" cy="1832150"/>
            <a:chOff x="1258675" y="2836682"/>
            <a:chExt cx="6626650" cy="1832150"/>
          </a:xfrm>
        </p:grpSpPr>
        <p:sp>
          <p:nvSpPr>
            <p:cNvPr id="617" name="Google Shape;617;p46"/>
            <p:cNvSpPr/>
            <p:nvPr/>
          </p:nvSpPr>
          <p:spPr>
            <a:xfrm>
              <a:off x="1327136" y="3191256"/>
              <a:ext cx="1738725" cy="1089925"/>
            </a:xfrm>
            <a:custGeom>
              <a:avLst/>
              <a:gdLst/>
              <a:ahLst/>
              <a:cxnLst/>
              <a:rect l="l" t="t" r="r" b="b"/>
              <a:pathLst>
                <a:path w="69549" h="43597" extrusionOk="0">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w="9525" cap="flat" cmpd="sng">
              <a:solidFill>
                <a:schemeClr val="dk2"/>
              </a:solidFill>
              <a:prstDash val="solid"/>
              <a:round/>
              <a:headEnd type="none" w="med" len="med"/>
              <a:tailEnd type="none" w="med" len="med"/>
            </a:ln>
          </p:spPr>
        </p:sp>
        <p:sp>
          <p:nvSpPr>
            <p:cNvPr id="618" name="Google Shape;618;p46"/>
            <p:cNvSpPr/>
            <p:nvPr/>
          </p:nvSpPr>
          <p:spPr>
            <a:xfrm>
              <a:off x="4571086" y="2836682"/>
              <a:ext cx="3223100" cy="1832150"/>
            </a:xfrm>
            <a:custGeom>
              <a:avLst/>
              <a:gdLst/>
              <a:ahLst/>
              <a:cxnLst/>
              <a:rect l="l" t="t" r="r" b="b"/>
              <a:pathLst>
                <a:path w="128924" h="73286" extrusionOk="0">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w="9525" cap="flat" cmpd="sng">
              <a:solidFill>
                <a:schemeClr val="dk2"/>
              </a:solidFill>
              <a:prstDash val="solid"/>
              <a:round/>
              <a:headEnd type="none" w="med" len="med"/>
              <a:tailEnd type="none" w="med" len="med"/>
            </a:ln>
          </p:spPr>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0" y="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txBox="1">
            <a:spLocks noGrp="1"/>
          </p:cNvSpPr>
          <p:nvPr>
            <p:ph type="body" idx="1"/>
          </p:nvPr>
        </p:nvSpPr>
        <p:spPr>
          <a:xfrm>
            <a:off x="0" y="1102817"/>
            <a:ext cx="6125379" cy="3480200"/>
          </a:xfrm>
          <a:prstGeom prst="rect">
            <a:avLst/>
          </a:prstGeom>
        </p:spPr>
        <p:txBody>
          <a:bodyPr spcFirstLastPara="1" wrap="square" lIns="91425" tIns="91425" rIns="91425" bIns="91425" anchor="t" anchorCtr="0">
            <a:noAutofit/>
          </a:bodyPr>
          <a:lstStyle/>
          <a:p>
            <a:pPr marR="50800" lvl="0" indent="-304800">
              <a:lnSpc>
                <a:spcPct val="115000"/>
              </a:lnSpc>
              <a:spcBef>
                <a:spcPts val="1000"/>
              </a:spcBef>
              <a:buSzPts val="1200"/>
            </a:pPr>
            <a:r>
              <a:rPr lang="en-CA" sz="1500" dirty="0">
                <a:solidFill>
                  <a:schemeClr val="hlink"/>
                </a:solidFill>
                <a:highlight>
                  <a:srgbClr val="FFFFFF"/>
                </a:highlight>
                <a:uFill>
                  <a:noFill/>
                </a:uFill>
              </a:rPr>
              <a:t>Explore various machine learning libraries of python and thoroughly testing </a:t>
            </a:r>
            <a:endParaRPr lang="en-CA" sz="1500" dirty="0"/>
          </a:p>
          <a:p>
            <a:pPr marL="457200" marR="50800" lvl="0" indent="-304800" algn="l" rtl="0">
              <a:lnSpc>
                <a:spcPct val="115000"/>
              </a:lnSpc>
              <a:spcBef>
                <a:spcPts val="0"/>
              </a:spcBef>
              <a:spcAft>
                <a:spcPts val="0"/>
              </a:spcAft>
              <a:buSzPts val="1200"/>
              <a:buChar char="■"/>
            </a:pPr>
            <a:r>
              <a:rPr lang="en-CA" sz="1500" dirty="0">
                <a:solidFill>
                  <a:schemeClr val="hlink"/>
                </a:solidFill>
                <a:highlight>
                  <a:srgbClr val="FFFFFF"/>
                </a:highlight>
                <a:uFill>
                  <a:noFill/>
                </a:uFill>
              </a:rPr>
              <a:t>Deep dive into model training in ML as it is heart of system procedure</a:t>
            </a:r>
            <a:endParaRPr lang="en-CA" sz="1500" dirty="0">
              <a:uFill>
                <a:noFill/>
              </a:uFill>
              <a:hlinkClick r:id="rId3"/>
            </a:endParaRPr>
          </a:p>
          <a:p>
            <a:pPr marL="457200" marR="50800" lvl="0" indent="-304800" algn="l" rtl="0">
              <a:lnSpc>
                <a:spcPct val="115000"/>
              </a:lnSpc>
              <a:spcBef>
                <a:spcPts val="0"/>
              </a:spcBef>
              <a:spcAft>
                <a:spcPts val="0"/>
              </a:spcAft>
              <a:buSzPts val="1200"/>
              <a:buChar char="■"/>
            </a:pPr>
            <a:r>
              <a:rPr lang="en-CA" sz="1500" dirty="0">
                <a:solidFill>
                  <a:schemeClr val="hlink"/>
                </a:solidFill>
                <a:highlight>
                  <a:srgbClr val="FFFFFF"/>
                </a:highlight>
                <a:uFill>
                  <a:noFill/>
                </a:uFill>
                <a:hlinkClick r:id="rId4"/>
              </a:rPr>
              <a:t>Research on suitable cloud </a:t>
            </a:r>
            <a:r>
              <a:rPr lang="en-CA" sz="1500" dirty="0">
                <a:solidFill>
                  <a:schemeClr val="hlink"/>
                </a:solidFill>
                <a:highlight>
                  <a:srgbClr val="FFFFFF"/>
                </a:highlight>
                <a:uFill>
                  <a:noFill/>
                </a:uFill>
              </a:rPr>
              <a:t>technology</a:t>
            </a:r>
            <a:r>
              <a:rPr lang="en-CA" sz="1500" dirty="0">
                <a:solidFill>
                  <a:schemeClr val="hlink"/>
                </a:solidFill>
                <a:highlight>
                  <a:srgbClr val="FFFFFF"/>
                </a:highlight>
                <a:uFill>
                  <a:noFill/>
                </a:uFill>
                <a:hlinkClick r:id="rId4"/>
              </a:rPr>
              <a:t> which is compatible with project outline</a:t>
            </a:r>
          </a:p>
          <a:p>
            <a:pPr marL="457200" marR="50800" lvl="0" indent="-304800" algn="l" rtl="0">
              <a:lnSpc>
                <a:spcPct val="115000"/>
              </a:lnSpc>
              <a:spcBef>
                <a:spcPts val="0"/>
              </a:spcBef>
              <a:spcAft>
                <a:spcPts val="0"/>
              </a:spcAft>
              <a:buSzPts val="1200"/>
              <a:buChar char="■"/>
            </a:pPr>
            <a:r>
              <a:rPr lang="en-CA" sz="1500" dirty="0">
                <a:solidFill>
                  <a:schemeClr val="hlink"/>
                </a:solidFill>
                <a:highlight>
                  <a:srgbClr val="FFFFFF"/>
                </a:highlight>
                <a:uFill>
                  <a:noFill/>
                </a:uFill>
              </a:rPr>
              <a:t>Explore different cloud storage as project will consists of tons of datasets</a:t>
            </a:r>
          </a:p>
          <a:p>
            <a:pPr marL="457200" marR="50800" lvl="0" indent="-304800" algn="l" rtl="0">
              <a:lnSpc>
                <a:spcPct val="115000"/>
              </a:lnSpc>
              <a:spcBef>
                <a:spcPts val="0"/>
              </a:spcBef>
              <a:spcAft>
                <a:spcPts val="0"/>
              </a:spcAft>
              <a:buSzPts val="1200"/>
              <a:buChar char="■"/>
            </a:pPr>
            <a:r>
              <a:rPr lang="en-CA" sz="1500" dirty="0">
                <a:solidFill>
                  <a:schemeClr val="hlink"/>
                </a:solidFill>
                <a:highlight>
                  <a:srgbClr val="FFFFFF"/>
                </a:highlight>
                <a:uFill>
                  <a:noFill/>
                </a:uFill>
              </a:rPr>
              <a:t>Research on existing similar system and It’s functions</a:t>
            </a:r>
          </a:p>
          <a:p>
            <a:pPr marL="457200" marR="50800" lvl="0" indent="-304800" algn="l" rtl="0">
              <a:lnSpc>
                <a:spcPct val="115000"/>
              </a:lnSpc>
              <a:spcBef>
                <a:spcPts val="0"/>
              </a:spcBef>
              <a:spcAft>
                <a:spcPts val="0"/>
              </a:spcAft>
              <a:buSzPts val="1200"/>
              <a:buChar char="■"/>
            </a:pPr>
            <a:r>
              <a:rPr lang="en-CA" sz="1500" dirty="0">
                <a:solidFill>
                  <a:schemeClr val="hlink"/>
                </a:solidFill>
                <a:highlight>
                  <a:srgbClr val="FFFFFF"/>
                </a:highlight>
                <a:uFill>
                  <a:noFill/>
                </a:uFill>
              </a:rPr>
              <a:t>Research of various AWS service API as it will receive and sent in various form between cloud services</a:t>
            </a:r>
            <a:endParaRPr lang="en-CA" sz="1500" dirty="0"/>
          </a:p>
        </p:txBody>
      </p:sp>
      <p:sp>
        <p:nvSpPr>
          <p:cNvPr id="714" name="Google Shape;714;p51"/>
          <p:cNvSpPr txBox="1">
            <a:spLocks noGrp="1"/>
          </p:cNvSpPr>
          <p:nvPr>
            <p:ph type="title"/>
          </p:nvPr>
        </p:nvSpPr>
        <p:spPr>
          <a:xfrm>
            <a:off x="596975" y="655216"/>
            <a:ext cx="7908047"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t>
            </a:r>
            <a:r>
              <a:rPr lang="en-CA" dirty="0">
                <a:solidFill>
                  <a:schemeClr val="dk2"/>
                </a:solidFill>
              </a:rPr>
              <a:t>SEARCH</a:t>
            </a:r>
          </a:p>
        </p:txBody>
      </p:sp>
      <p:pic>
        <p:nvPicPr>
          <p:cNvPr id="5" name="Picture 4" descr="A picture containing text, toy, vector graphics&#10;&#10;Description automatically generated">
            <a:extLst>
              <a:ext uri="{FF2B5EF4-FFF2-40B4-BE49-F238E27FC236}">
                <a16:creationId xmlns:a16="http://schemas.microsoft.com/office/drawing/2014/main" id="{6F83929C-C285-0844-BA9D-33EB6F84EDFA}"/>
              </a:ext>
            </a:extLst>
          </p:cNvPr>
          <p:cNvPicPr>
            <a:picLocks noChangeAspect="1"/>
          </p:cNvPicPr>
          <p:nvPr/>
        </p:nvPicPr>
        <p:blipFill>
          <a:blip r:embed="rId5"/>
          <a:stretch>
            <a:fillRect/>
          </a:stretch>
        </p:blipFill>
        <p:spPr>
          <a:xfrm>
            <a:off x="6125379" y="1102816"/>
            <a:ext cx="2976618" cy="33659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txBox="1">
            <a:spLocks noGrp="1"/>
          </p:cNvSpPr>
          <p:nvPr>
            <p:ph type="body" idx="1"/>
          </p:nvPr>
        </p:nvSpPr>
        <p:spPr>
          <a:xfrm>
            <a:off x="0" y="1583503"/>
            <a:ext cx="5629619" cy="3407138"/>
          </a:xfrm>
          <a:prstGeom prst="rect">
            <a:avLst/>
          </a:prstGeom>
        </p:spPr>
        <p:txBody>
          <a:bodyPr spcFirstLastPara="1" wrap="square" lIns="91425" tIns="91425" rIns="91425" bIns="91425" anchor="t" anchorCtr="0">
            <a:noAutofit/>
          </a:bodyPr>
          <a:lstStyle/>
          <a:p>
            <a:pPr marR="50800" lvl="0" indent="-304800">
              <a:lnSpc>
                <a:spcPct val="115000"/>
              </a:lnSpc>
              <a:spcBef>
                <a:spcPts val="1000"/>
              </a:spcBef>
              <a:buSzPts val="1200"/>
            </a:pPr>
            <a:r>
              <a:rPr lang="en-CA" sz="1500" dirty="0">
                <a:solidFill>
                  <a:schemeClr val="hlink"/>
                </a:solidFill>
                <a:highlight>
                  <a:srgbClr val="FFFFFF"/>
                </a:highlight>
                <a:uFill>
                  <a:noFill/>
                </a:uFill>
              </a:rPr>
              <a:t>GitHub repository creation and  assignment of access and various module to each and every project contributor</a:t>
            </a:r>
          </a:p>
          <a:p>
            <a:pPr marR="50800" lvl="0" indent="-304800">
              <a:lnSpc>
                <a:spcPct val="115000"/>
              </a:lnSpc>
              <a:spcBef>
                <a:spcPts val="1000"/>
              </a:spcBef>
              <a:buSzPts val="1200"/>
            </a:pPr>
            <a:r>
              <a:rPr lang="en-CA" sz="1500" dirty="0">
                <a:solidFill>
                  <a:schemeClr val="hlink"/>
                </a:solidFill>
                <a:highlight>
                  <a:srgbClr val="FFFFFF"/>
                </a:highlight>
                <a:uFill>
                  <a:noFill/>
                </a:uFill>
              </a:rPr>
              <a:t>Development of  system and it’s various features</a:t>
            </a:r>
          </a:p>
          <a:p>
            <a:pPr marR="50800" lvl="0" indent="-304800">
              <a:lnSpc>
                <a:spcPct val="115000"/>
              </a:lnSpc>
              <a:spcBef>
                <a:spcPts val="1000"/>
              </a:spcBef>
              <a:buSzPts val="1200"/>
            </a:pPr>
            <a:r>
              <a:rPr lang="en-CA" sz="1500" dirty="0">
                <a:solidFill>
                  <a:schemeClr val="hlink"/>
                </a:solidFill>
                <a:highlight>
                  <a:srgbClr val="FFFFFF"/>
                </a:highlight>
                <a:uFill>
                  <a:noFill/>
                </a:uFill>
              </a:rPr>
              <a:t>Development of AWS environment</a:t>
            </a:r>
          </a:p>
          <a:p>
            <a:pPr marR="50800" lvl="0" indent="-304800">
              <a:lnSpc>
                <a:spcPct val="115000"/>
              </a:lnSpc>
              <a:spcBef>
                <a:spcPts val="1000"/>
              </a:spcBef>
              <a:buSzPts val="1200"/>
            </a:pPr>
            <a:r>
              <a:rPr lang="en-CA" sz="1500" dirty="0">
                <a:solidFill>
                  <a:schemeClr val="hlink"/>
                </a:solidFill>
                <a:highlight>
                  <a:srgbClr val="FFFFFF"/>
                </a:highlight>
                <a:uFill>
                  <a:noFill/>
                </a:uFill>
              </a:rPr>
              <a:t>Scaffold of initial dataset and low level model training</a:t>
            </a:r>
          </a:p>
          <a:p>
            <a:pPr marR="50800" lvl="0" indent="-304800">
              <a:lnSpc>
                <a:spcPct val="115000"/>
              </a:lnSpc>
              <a:spcBef>
                <a:spcPts val="1000"/>
              </a:spcBef>
              <a:buSzPts val="1200"/>
            </a:pPr>
            <a:r>
              <a:rPr lang="en-CA" sz="1500" dirty="0">
                <a:solidFill>
                  <a:schemeClr val="hlink"/>
                </a:solidFill>
                <a:highlight>
                  <a:srgbClr val="FFFFFF"/>
                </a:highlight>
                <a:uFill>
                  <a:noFill/>
                </a:uFill>
              </a:rPr>
              <a:t>Storing and retrieving images from the cloud services using AWS SDK</a:t>
            </a:r>
          </a:p>
        </p:txBody>
      </p:sp>
      <p:sp>
        <p:nvSpPr>
          <p:cNvPr id="714" name="Google Shape;714;p5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a:t>
            </a:r>
            <a:r>
              <a:rPr lang="en-CA" dirty="0">
                <a:solidFill>
                  <a:schemeClr val="dk2"/>
                </a:solidFill>
              </a:rPr>
              <a:t>VELOPMENT</a:t>
            </a:r>
          </a:p>
        </p:txBody>
      </p:sp>
      <p:pic>
        <p:nvPicPr>
          <p:cNvPr id="3" name="Graphic 2">
            <a:extLst>
              <a:ext uri="{FF2B5EF4-FFF2-40B4-BE49-F238E27FC236}">
                <a16:creationId xmlns:a16="http://schemas.microsoft.com/office/drawing/2014/main" id="{EBB01F2F-7F00-AA40-B6C9-879895C814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889" y="1351464"/>
            <a:ext cx="4024111" cy="3136820"/>
          </a:xfrm>
          <a:prstGeom prst="rect">
            <a:avLst/>
          </a:prstGeom>
        </p:spPr>
      </p:pic>
    </p:spTree>
    <p:extLst>
      <p:ext uri="{BB962C8B-B14F-4D97-AF65-F5344CB8AC3E}">
        <p14:creationId xmlns:p14="http://schemas.microsoft.com/office/powerpoint/2010/main" val="79296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txBox="1">
            <a:spLocks noGrp="1"/>
          </p:cNvSpPr>
          <p:nvPr>
            <p:ph type="body" idx="1"/>
          </p:nvPr>
        </p:nvSpPr>
        <p:spPr>
          <a:xfrm>
            <a:off x="398672" y="1484352"/>
            <a:ext cx="4680105" cy="3142732"/>
          </a:xfrm>
          <a:prstGeom prst="rect">
            <a:avLst/>
          </a:prstGeom>
        </p:spPr>
        <p:txBody>
          <a:bodyPr spcFirstLastPara="1" wrap="square" lIns="91425" tIns="91425" rIns="91425" bIns="91425" anchor="t" anchorCtr="0">
            <a:noAutofit/>
          </a:bodyPr>
          <a:lstStyle/>
          <a:p>
            <a:pPr marR="50800" lvl="0" indent="-304800">
              <a:lnSpc>
                <a:spcPct val="115000"/>
              </a:lnSpc>
              <a:spcBef>
                <a:spcPts val="1000"/>
              </a:spcBef>
              <a:buSzPts val="1200"/>
            </a:pPr>
            <a:r>
              <a:rPr lang="en-CA" sz="1500" dirty="0"/>
              <a:t>Accuracy testing of system</a:t>
            </a:r>
          </a:p>
          <a:p>
            <a:pPr marR="50800" lvl="0" indent="-304800">
              <a:lnSpc>
                <a:spcPct val="115000"/>
              </a:lnSpc>
              <a:spcBef>
                <a:spcPts val="1000"/>
              </a:spcBef>
              <a:buSzPts val="1200"/>
            </a:pPr>
            <a:r>
              <a:rPr lang="en-CA" sz="1500" dirty="0"/>
              <a:t>Load testing of system</a:t>
            </a:r>
          </a:p>
          <a:p>
            <a:pPr marR="50800" lvl="0" indent="-304800">
              <a:lnSpc>
                <a:spcPct val="115000"/>
              </a:lnSpc>
              <a:spcBef>
                <a:spcPts val="1000"/>
              </a:spcBef>
              <a:buSzPts val="1200"/>
            </a:pPr>
            <a:r>
              <a:rPr lang="en-CA" sz="1500" dirty="0"/>
              <a:t>System test on local environment</a:t>
            </a:r>
          </a:p>
          <a:p>
            <a:pPr marR="50800" lvl="0" indent="-304800">
              <a:lnSpc>
                <a:spcPct val="115000"/>
              </a:lnSpc>
              <a:spcBef>
                <a:spcPts val="1000"/>
              </a:spcBef>
              <a:buSzPts val="1200"/>
            </a:pPr>
            <a:r>
              <a:rPr lang="en-CA" sz="1500" dirty="0"/>
              <a:t>Bug fixes and various exceptional image/edge case testing</a:t>
            </a:r>
          </a:p>
          <a:p>
            <a:pPr marR="50800" lvl="0" indent="-304800">
              <a:lnSpc>
                <a:spcPct val="115000"/>
              </a:lnSpc>
              <a:spcBef>
                <a:spcPts val="1000"/>
              </a:spcBef>
              <a:buSzPts val="1200"/>
            </a:pPr>
            <a:r>
              <a:rPr lang="en-CA" sz="1500" dirty="0"/>
              <a:t>System testing while model training procedure</a:t>
            </a:r>
          </a:p>
        </p:txBody>
      </p:sp>
      <p:sp>
        <p:nvSpPr>
          <p:cNvPr id="714" name="Google Shape;714;p5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t>
            </a:r>
            <a:r>
              <a:rPr lang="en-CA" dirty="0">
                <a:solidFill>
                  <a:schemeClr val="dk2"/>
                </a:solidFill>
              </a:rPr>
              <a:t>STING</a:t>
            </a:r>
          </a:p>
        </p:txBody>
      </p:sp>
      <p:pic>
        <p:nvPicPr>
          <p:cNvPr id="3" name="Graphic 2">
            <a:extLst>
              <a:ext uri="{FF2B5EF4-FFF2-40B4-BE49-F238E27FC236}">
                <a16:creationId xmlns:a16="http://schemas.microsoft.com/office/drawing/2014/main" id="{8ECCD32A-9B3A-E144-88D2-F5D83441F2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5775" y="1484352"/>
            <a:ext cx="4049484" cy="2702058"/>
          </a:xfrm>
          <a:prstGeom prst="rect">
            <a:avLst/>
          </a:prstGeom>
        </p:spPr>
      </p:pic>
    </p:spTree>
    <p:extLst>
      <p:ext uri="{BB962C8B-B14F-4D97-AF65-F5344CB8AC3E}">
        <p14:creationId xmlns:p14="http://schemas.microsoft.com/office/powerpoint/2010/main" val="128055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txBox="1">
            <a:spLocks noGrp="1"/>
          </p:cNvSpPr>
          <p:nvPr>
            <p:ph type="body" idx="1"/>
          </p:nvPr>
        </p:nvSpPr>
        <p:spPr>
          <a:xfrm>
            <a:off x="132178" y="1311007"/>
            <a:ext cx="5597993" cy="3667240"/>
          </a:xfrm>
          <a:prstGeom prst="rect">
            <a:avLst/>
          </a:prstGeom>
        </p:spPr>
        <p:txBody>
          <a:bodyPr spcFirstLastPara="1" wrap="square" lIns="91425" tIns="91425" rIns="91425" bIns="91425" anchor="t" anchorCtr="0">
            <a:noAutofit/>
          </a:bodyPr>
          <a:lstStyle/>
          <a:p>
            <a:pPr marL="152400" marR="50800" lvl="0" indent="0" algn="l" rtl="0">
              <a:lnSpc>
                <a:spcPct val="115000"/>
              </a:lnSpc>
              <a:spcBef>
                <a:spcPts val="0"/>
              </a:spcBef>
              <a:spcAft>
                <a:spcPts val="0"/>
              </a:spcAft>
              <a:buSzPts val="1200"/>
              <a:buNone/>
            </a:pPr>
            <a:endParaRPr lang="en-CA" sz="1500" dirty="0">
              <a:uFill>
                <a:noFill/>
              </a:uFill>
              <a:hlinkClick r:id="rId3"/>
            </a:endParaRPr>
          </a:p>
          <a:p>
            <a:pPr marR="50800" lvl="0" indent="-304800">
              <a:lnSpc>
                <a:spcPct val="115000"/>
              </a:lnSpc>
              <a:spcBef>
                <a:spcPts val="1000"/>
              </a:spcBef>
              <a:buSzPts val="1200"/>
            </a:pPr>
            <a:r>
              <a:rPr lang="en-CA" sz="1500" dirty="0"/>
              <a:t>Deployment of various component on suitable AWS services</a:t>
            </a:r>
          </a:p>
          <a:p>
            <a:pPr marR="50800" indent="-304800">
              <a:lnSpc>
                <a:spcPct val="115000"/>
              </a:lnSpc>
              <a:spcBef>
                <a:spcPts val="1000"/>
              </a:spcBef>
              <a:buSzPts val="1200"/>
            </a:pPr>
            <a:r>
              <a:rPr lang="en-CA" sz="1500" dirty="0">
                <a:highlight>
                  <a:srgbClr val="FFFFFF"/>
                </a:highlight>
              </a:rPr>
              <a:t>Investigation of accuracy after deployment and changes if require</a:t>
            </a:r>
          </a:p>
          <a:p>
            <a:pPr marR="50800" indent="-304800">
              <a:lnSpc>
                <a:spcPct val="115000"/>
              </a:lnSpc>
              <a:spcBef>
                <a:spcPts val="1000"/>
              </a:spcBef>
              <a:buSzPts val="1200"/>
            </a:pPr>
            <a:r>
              <a:rPr lang="en-CA" sz="1500" dirty="0"/>
              <a:t>Deployment of various component on suitable AWS services</a:t>
            </a:r>
          </a:p>
          <a:p>
            <a:pPr marR="50800" indent="-304800">
              <a:lnSpc>
                <a:spcPct val="115000"/>
              </a:lnSpc>
              <a:spcBef>
                <a:spcPts val="1000"/>
              </a:spcBef>
              <a:buSzPts val="1200"/>
            </a:pPr>
            <a:r>
              <a:rPr lang="en-CA" sz="1500" dirty="0">
                <a:uFill>
                  <a:noFill/>
                </a:uFill>
              </a:rPr>
              <a:t>CPU usage and Memory usage of cloud resources while deployement</a:t>
            </a:r>
          </a:p>
          <a:p>
            <a:pPr marR="50800" indent="-304800">
              <a:lnSpc>
                <a:spcPct val="115000"/>
              </a:lnSpc>
              <a:spcBef>
                <a:spcPts val="1000"/>
              </a:spcBef>
              <a:buSzPts val="1200"/>
            </a:pPr>
            <a:r>
              <a:rPr lang="en-CA" sz="1500" dirty="0">
                <a:uFill>
                  <a:noFill/>
                </a:uFill>
              </a:rPr>
              <a:t>Horizontal Scaling of system</a:t>
            </a:r>
            <a:endParaRPr lang="en-CA" sz="1500" dirty="0"/>
          </a:p>
          <a:p>
            <a:pPr marR="50800" indent="-304800">
              <a:lnSpc>
                <a:spcPct val="115000"/>
              </a:lnSpc>
              <a:spcBef>
                <a:spcPts val="1000"/>
              </a:spcBef>
              <a:buSzPts val="1200"/>
            </a:pPr>
            <a:endParaRPr lang="en-CA" sz="1500" dirty="0">
              <a:uFill>
                <a:noFill/>
              </a:uFill>
              <a:hlinkClick r:id="rId3"/>
            </a:endParaRPr>
          </a:p>
          <a:p>
            <a:pPr marR="50800" indent="-304800">
              <a:lnSpc>
                <a:spcPct val="115000"/>
              </a:lnSpc>
              <a:spcBef>
                <a:spcPts val="1000"/>
              </a:spcBef>
              <a:buSzPts val="1200"/>
            </a:pPr>
            <a:endParaRPr lang="en-CA" sz="1500" dirty="0"/>
          </a:p>
          <a:p>
            <a:pPr marR="50800" indent="-304800">
              <a:lnSpc>
                <a:spcPct val="115000"/>
              </a:lnSpc>
              <a:spcBef>
                <a:spcPts val="1000"/>
              </a:spcBef>
              <a:buSzPts val="1200"/>
            </a:pPr>
            <a:endParaRPr lang="en-CA" sz="1500" dirty="0">
              <a:highlight>
                <a:srgbClr val="FFFFFF"/>
              </a:highlight>
            </a:endParaRPr>
          </a:p>
          <a:p>
            <a:pPr marR="50800" lvl="0" indent="-304800">
              <a:lnSpc>
                <a:spcPct val="115000"/>
              </a:lnSpc>
              <a:spcBef>
                <a:spcPts val="1000"/>
              </a:spcBef>
              <a:buSzPts val="1200"/>
            </a:pPr>
            <a:endParaRPr lang="en-CA" sz="1500" dirty="0"/>
          </a:p>
          <a:p>
            <a:pPr marL="457200" marR="50800" lvl="0" indent="-304800" algn="l" rtl="0">
              <a:lnSpc>
                <a:spcPct val="115000"/>
              </a:lnSpc>
              <a:spcBef>
                <a:spcPts val="0"/>
              </a:spcBef>
              <a:spcAft>
                <a:spcPts val="0"/>
              </a:spcAft>
              <a:buSzPts val="1200"/>
              <a:buChar char="■"/>
            </a:pPr>
            <a:endParaRPr lang="en-CA" sz="1500" dirty="0">
              <a:uFill>
                <a:noFill/>
              </a:uFill>
              <a:hlinkClick r:id="rId3"/>
            </a:endParaRPr>
          </a:p>
          <a:p>
            <a:pPr marL="457200" marR="50800" lvl="0" indent="-304800" algn="l" rtl="0">
              <a:lnSpc>
                <a:spcPct val="115000"/>
              </a:lnSpc>
              <a:spcBef>
                <a:spcPts val="0"/>
              </a:spcBef>
              <a:spcAft>
                <a:spcPts val="0"/>
              </a:spcAft>
              <a:buSzPts val="1200"/>
              <a:buChar char="■"/>
            </a:pPr>
            <a:endParaRPr lang="en-CA" sz="1500" dirty="0">
              <a:uFill>
                <a:noFill/>
              </a:uFill>
              <a:hlinkClick r:id="rId3"/>
            </a:endParaRPr>
          </a:p>
        </p:txBody>
      </p:sp>
      <p:sp>
        <p:nvSpPr>
          <p:cNvPr id="714" name="Google Shape;714;p5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a:t>
            </a:r>
            <a:r>
              <a:rPr lang="en-CA" dirty="0">
                <a:solidFill>
                  <a:schemeClr val="dk2"/>
                </a:solidFill>
              </a:rPr>
              <a:t>PLOYMENT</a:t>
            </a:r>
          </a:p>
        </p:txBody>
      </p:sp>
      <p:pic>
        <p:nvPicPr>
          <p:cNvPr id="3" name="Graphic 2">
            <a:extLst>
              <a:ext uri="{FF2B5EF4-FFF2-40B4-BE49-F238E27FC236}">
                <a16:creationId xmlns:a16="http://schemas.microsoft.com/office/drawing/2014/main" id="{4BCF04E3-75D0-214A-AED4-43AC03AF0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0171" y="1102816"/>
            <a:ext cx="3281651" cy="3281651"/>
          </a:xfrm>
          <a:prstGeom prst="rect">
            <a:avLst/>
          </a:prstGeom>
        </p:spPr>
      </p:pic>
    </p:spTree>
    <p:extLst>
      <p:ext uri="{BB962C8B-B14F-4D97-AF65-F5344CB8AC3E}">
        <p14:creationId xmlns:p14="http://schemas.microsoft.com/office/powerpoint/2010/main" val="54127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p:nvPr/>
        </p:nvSpPr>
        <p:spPr>
          <a:xfrm flipH="1">
            <a:off x="1009550" y="1102450"/>
            <a:ext cx="3022500" cy="293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txBox="1">
            <a:spLocks noGrp="1"/>
          </p:cNvSpPr>
          <p:nvPr>
            <p:ph type="title"/>
          </p:nvPr>
        </p:nvSpPr>
        <p:spPr>
          <a:xfrm>
            <a:off x="1210500" y="1940500"/>
            <a:ext cx="2417400" cy="12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THANK</a:t>
            </a:r>
            <a:br>
              <a:rPr lang="en" dirty="0">
                <a:solidFill>
                  <a:schemeClr val="lt2"/>
                </a:solidFill>
              </a:rPr>
            </a:br>
            <a:r>
              <a:rPr lang="en" dirty="0">
                <a:solidFill>
                  <a:schemeClr val="lt1"/>
                </a:solidFill>
              </a:rPr>
              <a:t>YOU</a:t>
            </a:r>
            <a:endParaRPr dirty="0">
              <a:solidFill>
                <a:schemeClr val="lt1"/>
              </a:solidFill>
            </a:endParaRPr>
          </a:p>
        </p:txBody>
      </p:sp>
      <p:pic>
        <p:nvPicPr>
          <p:cNvPr id="8" name="Google Shape;666;p49">
            <a:extLst>
              <a:ext uri="{FF2B5EF4-FFF2-40B4-BE49-F238E27FC236}">
                <a16:creationId xmlns:a16="http://schemas.microsoft.com/office/drawing/2014/main" id="{15212556-22FF-EA4F-ABA0-672E0D38005E}"/>
              </a:ext>
            </a:extLst>
          </p:cNvPr>
          <p:cNvPicPr preferRelativeResize="0"/>
          <p:nvPr/>
        </p:nvPicPr>
        <p:blipFill rotWithShape="1">
          <a:blip r:embed="rId3">
            <a:alphaModFix/>
          </a:blip>
          <a:srcRect r="4443" b="13329"/>
          <a:stretch/>
        </p:blipFill>
        <p:spPr>
          <a:xfrm>
            <a:off x="4648100" y="812800"/>
            <a:ext cx="4114900" cy="3829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PROJECT </a:t>
            </a:r>
            <a:r>
              <a:rPr lang="en" dirty="0">
                <a:solidFill>
                  <a:schemeClr val="tx2"/>
                </a:solidFill>
              </a:rPr>
              <a:t>DETAILS</a:t>
            </a:r>
            <a:endParaRPr dirty="0">
              <a:solidFill>
                <a:schemeClr val="tx2"/>
              </a:solidFill>
            </a:endParaRPr>
          </a:p>
        </p:txBody>
      </p:sp>
      <p:sp>
        <p:nvSpPr>
          <p:cNvPr id="209" name="Google Shape;209;p28"/>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COURSE CODE</a:t>
            </a:r>
            <a:endParaRPr dirty="0"/>
          </a:p>
        </p:txBody>
      </p:sp>
      <p:sp>
        <p:nvSpPr>
          <p:cNvPr id="211" name="Google Shape;211;p28"/>
          <p:cNvSpPr txBox="1">
            <a:spLocks noGrp="1"/>
          </p:cNvSpPr>
          <p:nvPr>
            <p:ph type="title" idx="2"/>
          </p:nvPr>
        </p:nvSpPr>
        <p:spPr>
          <a:xfrm>
            <a:off x="970850" y="3024269"/>
            <a:ext cx="1781400" cy="378000"/>
          </a:xfrm>
          <a:prstGeom prst="rect">
            <a:avLst/>
          </a:prstGeom>
        </p:spPr>
        <p:txBody>
          <a:bodyPr spcFirstLastPara="1" wrap="square" lIns="91425" tIns="91425" rIns="91425" bIns="91425" anchor="ctr" anchorCtr="0">
            <a:noAutofit/>
          </a:bodyPr>
          <a:lstStyle/>
          <a:p>
            <a:pPr lvl="0"/>
            <a:r>
              <a:rPr lang="en-CA" sz="2000" dirty="0"/>
              <a:t>DAB300</a:t>
            </a:r>
            <a:endParaRPr sz="2000" dirty="0"/>
          </a:p>
        </p:txBody>
      </p:sp>
      <p:sp>
        <p:nvSpPr>
          <p:cNvPr id="212" name="Google Shape;212;p28"/>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p>
            <a:pPr lvl="0"/>
            <a:r>
              <a:rPr lang="en-CA" dirty="0"/>
              <a:t>TEAM NUMBER</a:t>
            </a:r>
            <a:endParaRPr dirty="0"/>
          </a:p>
        </p:txBody>
      </p:sp>
      <p:sp>
        <p:nvSpPr>
          <p:cNvPr id="213" name="Google Shape;213;p28"/>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214" name="Google Shape;214;p28"/>
          <p:cNvSpPr txBox="1">
            <a:spLocks noGrp="1"/>
          </p:cNvSpPr>
          <p:nvPr>
            <p:ph type="title" idx="5"/>
          </p:nvPr>
        </p:nvSpPr>
        <p:spPr>
          <a:xfrm>
            <a:off x="3681275" y="300479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01</a:t>
            </a:r>
            <a:endParaRPr sz="2000" dirty="0"/>
          </a:p>
        </p:txBody>
      </p:sp>
      <p:sp>
        <p:nvSpPr>
          <p:cNvPr id="215" name="Google Shape;215;p28"/>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p>
            <a:pPr lvl="0"/>
            <a:r>
              <a:rPr lang="en-CA" dirty="0"/>
              <a:t>TEAM MEMBERS</a:t>
            </a:r>
            <a:endParaRPr dirty="0"/>
          </a:p>
        </p:txBody>
      </p:sp>
      <p:sp>
        <p:nvSpPr>
          <p:cNvPr id="217" name="Google Shape;217;p28"/>
          <p:cNvSpPr txBox="1">
            <a:spLocks noGrp="1"/>
          </p:cNvSpPr>
          <p:nvPr>
            <p:ph type="title" idx="8"/>
          </p:nvPr>
        </p:nvSpPr>
        <p:spPr>
          <a:xfrm>
            <a:off x="6391700" y="300479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06</a:t>
            </a:r>
            <a:endParaRPr sz="2000" dirty="0"/>
          </a:p>
        </p:txBody>
      </p:sp>
      <p:sp>
        <p:nvSpPr>
          <p:cNvPr id="218" name="Google Shape;218;p28"/>
          <p:cNvSpPr txBox="1">
            <a:spLocks noGrp="1"/>
          </p:cNvSpPr>
          <p:nvPr>
            <p:ph type="title" idx="9"/>
          </p:nvPr>
        </p:nvSpPr>
        <p:spPr>
          <a:xfrm>
            <a:off x="3260163" y="4091814"/>
            <a:ext cx="2400600" cy="447600"/>
          </a:xfrm>
          <a:prstGeom prst="rect">
            <a:avLst/>
          </a:prstGeom>
        </p:spPr>
        <p:txBody>
          <a:bodyPr spcFirstLastPara="1" wrap="square" lIns="91425" tIns="91425" rIns="91425" bIns="91425" anchor="b" anchorCtr="0">
            <a:noAutofit/>
          </a:bodyPr>
          <a:lstStyle/>
          <a:p>
            <a:pPr lvl="0"/>
            <a:r>
              <a:rPr lang="en-CA" dirty="0"/>
              <a:t>INSTRUCTOR</a:t>
            </a:r>
            <a:endParaRPr dirty="0"/>
          </a:p>
        </p:txBody>
      </p:sp>
      <p:sp>
        <p:nvSpPr>
          <p:cNvPr id="219" name="Google Shape;219;p28"/>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220" name="Google Shape;220;p28"/>
          <p:cNvSpPr txBox="1">
            <a:spLocks noGrp="1"/>
          </p:cNvSpPr>
          <p:nvPr>
            <p:ph type="title" idx="14"/>
          </p:nvPr>
        </p:nvSpPr>
        <p:spPr>
          <a:xfrm>
            <a:off x="3569763" y="4539414"/>
            <a:ext cx="1781400" cy="378000"/>
          </a:xfrm>
          <a:prstGeom prst="rect">
            <a:avLst/>
          </a:prstGeom>
        </p:spPr>
        <p:txBody>
          <a:bodyPr spcFirstLastPara="1" wrap="square" lIns="91425" tIns="91425" rIns="91425" bIns="91425" anchor="ctr" anchorCtr="0">
            <a:noAutofit/>
          </a:bodyPr>
          <a:lstStyle/>
          <a:p>
            <a:pPr lvl="0"/>
            <a:r>
              <a:rPr lang="en-CA" sz="1800" dirty="0"/>
              <a:t>VICKY TAO</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7"/>
          <p:cNvSpPr txBox="1">
            <a:spLocks noGrp="1"/>
          </p:cNvSpPr>
          <p:nvPr>
            <p:ph type="title"/>
          </p:nvPr>
        </p:nvSpPr>
        <p:spPr>
          <a:xfrm>
            <a:off x="421610" y="306145"/>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638" name="Google Shape;638;p47"/>
          <p:cNvSpPr txBox="1">
            <a:spLocks noGrp="1"/>
          </p:cNvSpPr>
          <p:nvPr>
            <p:ph type="title" idx="4294967295"/>
          </p:nvPr>
        </p:nvSpPr>
        <p:spPr>
          <a:xfrm>
            <a:off x="5940182" y="892271"/>
            <a:ext cx="1544400" cy="624000"/>
          </a:xfrm>
          <a:prstGeom prst="rect">
            <a:avLst/>
          </a:prstGeom>
        </p:spPr>
        <p:txBody>
          <a:bodyPr spcFirstLastPara="1" wrap="square" lIns="91425" tIns="91425" rIns="91425" bIns="91425" anchor="t" anchorCtr="0">
            <a:noAutofit/>
          </a:bodyPr>
          <a:lstStyle/>
          <a:p>
            <a:pPr lvl="0"/>
            <a:r>
              <a:rPr lang="en-CA" sz="1600" dirty="0">
                <a:solidFill>
                  <a:schemeClr val="tx2"/>
                </a:solidFill>
              </a:rPr>
              <a:t>RAVINDERJIT</a:t>
            </a:r>
            <a:br>
              <a:rPr lang="en-CA" sz="1600" dirty="0">
                <a:solidFill>
                  <a:schemeClr val="dk2"/>
                </a:solidFill>
              </a:rPr>
            </a:br>
            <a:r>
              <a:rPr lang="en-CA" sz="1600" dirty="0">
                <a:solidFill>
                  <a:schemeClr val="dk2"/>
                </a:solidFill>
              </a:rPr>
              <a:t>KAUR</a:t>
            </a:r>
            <a:br>
              <a:rPr lang="en" sz="1600" dirty="0">
                <a:solidFill>
                  <a:schemeClr val="dk2"/>
                </a:solidFill>
              </a:rPr>
            </a:br>
            <a:endParaRPr sz="1600" dirty="0">
              <a:solidFill>
                <a:schemeClr val="dk2"/>
              </a:solidFill>
            </a:endParaRPr>
          </a:p>
        </p:txBody>
      </p:sp>
      <p:sp>
        <p:nvSpPr>
          <p:cNvPr id="640" name="Google Shape;640;p47"/>
          <p:cNvSpPr txBox="1">
            <a:spLocks noGrp="1"/>
          </p:cNvSpPr>
          <p:nvPr>
            <p:ph type="title" idx="4294967295"/>
          </p:nvPr>
        </p:nvSpPr>
        <p:spPr>
          <a:xfrm>
            <a:off x="6206952" y="2664007"/>
            <a:ext cx="15444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2"/>
                </a:solidFill>
              </a:rPr>
              <a:t>ANAS</a:t>
            </a:r>
            <a:br>
              <a:rPr lang="en" sz="1600" dirty="0">
                <a:solidFill>
                  <a:schemeClr val="dk2"/>
                </a:solidFill>
              </a:rPr>
            </a:br>
            <a:r>
              <a:rPr lang="en" sz="1600" dirty="0">
                <a:solidFill>
                  <a:schemeClr val="dk2"/>
                </a:solidFill>
              </a:rPr>
              <a:t>PATEL</a:t>
            </a:r>
            <a:endParaRPr sz="1600" dirty="0">
              <a:solidFill>
                <a:schemeClr val="dk2"/>
              </a:solidFill>
            </a:endParaRPr>
          </a:p>
        </p:txBody>
      </p:sp>
      <p:sp>
        <p:nvSpPr>
          <p:cNvPr id="642" name="Google Shape;642;p47"/>
          <p:cNvSpPr txBox="1">
            <a:spLocks noGrp="1"/>
          </p:cNvSpPr>
          <p:nvPr>
            <p:ph type="title" idx="4294967295"/>
          </p:nvPr>
        </p:nvSpPr>
        <p:spPr>
          <a:xfrm>
            <a:off x="1417650" y="2407950"/>
            <a:ext cx="1544400" cy="62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solidFill>
                  <a:schemeClr val="tx2"/>
                </a:solidFill>
              </a:rPr>
              <a:t>PRABHJOT</a:t>
            </a:r>
            <a:br>
              <a:rPr lang="en" sz="1600" dirty="0">
                <a:solidFill>
                  <a:schemeClr val="dk2"/>
                </a:solidFill>
              </a:rPr>
            </a:br>
            <a:r>
              <a:rPr lang="en" sz="1600" dirty="0">
                <a:solidFill>
                  <a:schemeClr val="dk2"/>
                </a:solidFill>
              </a:rPr>
              <a:t>SINGH</a:t>
            </a:r>
            <a:endParaRPr sz="1600" dirty="0">
              <a:solidFill>
                <a:schemeClr val="dk2"/>
              </a:solidFill>
            </a:endParaRPr>
          </a:p>
        </p:txBody>
      </p:sp>
      <p:pic>
        <p:nvPicPr>
          <p:cNvPr id="12" name="Google Shape;644;p47">
            <a:extLst>
              <a:ext uri="{FF2B5EF4-FFF2-40B4-BE49-F238E27FC236}">
                <a16:creationId xmlns:a16="http://schemas.microsoft.com/office/drawing/2014/main" id="{EAAC08B5-53EE-ED4B-B142-6F943394DE20}"/>
              </a:ext>
            </a:extLst>
          </p:cNvPr>
          <p:cNvPicPr preferRelativeResize="0"/>
          <p:nvPr/>
        </p:nvPicPr>
        <p:blipFill rotWithShape="1">
          <a:blip r:embed="rId3">
            <a:alphaModFix/>
          </a:blip>
          <a:srcRect l="13990" t="9732" r="18519" b="21043"/>
          <a:stretch/>
        </p:blipFill>
        <p:spPr>
          <a:xfrm>
            <a:off x="3160071" y="1451696"/>
            <a:ext cx="2848860" cy="3085659"/>
          </a:xfrm>
          <a:prstGeom prst="rect">
            <a:avLst/>
          </a:prstGeom>
          <a:noFill/>
          <a:ln>
            <a:noFill/>
          </a:ln>
        </p:spPr>
      </p:pic>
      <p:sp>
        <p:nvSpPr>
          <p:cNvPr id="14" name="Google Shape;642;p47">
            <a:extLst>
              <a:ext uri="{FF2B5EF4-FFF2-40B4-BE49-F238E27FC236}">
                <a16:creationId xmlns:a16="http://schemas.microsoft.com/office/drawing/2014/main" id="{5E9C286A-AD9F-EF40-8BBE-CD1892CBB08F}"/>
              </a:ext>
            </a:extLst>
          </p:cNvPr>
          <p:cNvSpPr txBox="1">
            <a:spLocks/>
          </p:cNvSpPr>
          <p:nvPr/>
        </p:nvSpPr>
        <p:spPr>
          <a:xfrm>
            <a:off x="4952904" y="4323917"/>
            <a:ext cx="1544400" cy="6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pPr algn="r"/>
            <a:r>
              <a:rPr lang="en-CA" sz="1600" dirty="0">
                <a:solidFill>
                  <a:schemeClr val="tx2"/>
                </a:solidFill>
              </a:rPr>
              <a:t>HIRAL</a:t>
            </a:r>
          </a:p>
          <a:p>
            <a:pPr algn="r"/>
            <a:r>
              <a:rPr lang="en-CA" sz="1600" dirty="0">
                <a:solidFill>
                  <a:schemeClr val="dk2"/>
                </a:solidFill>
              </a:rPr>
              <a:t>VORA</a:t>
            </a:r>
          </a:p>
        </p:txBody>
      </p:sp>
      <p:sp>
        <p:nvSpPr>
          <p:cNvPr id="15" name="Google Shape;642;p47">
            <a:extLst>
              <a:ext uri="{FF2B5EF4-FFF2-40B4-BE49-F238E27FC236}">
                <a16:creationId xmlns:a16="http://schemas.microsoft.com/office/drawing/2014/main" id="{2F81448E-AC5D-864C-83FB-9B60A6715328}"/>
              </a:ext>
            </a:extLst>
          </p:cNvPr>
          <p:cNvSpPr txBox="1">
            <a:spLocks/>
          </p:cNvSpPr>
          <p:nvPr/>
        </p:nvSpPr>
        <p:spPr>
          <a:xfrm>
            <a:off x="2284723" y="4160780"/>
            <a:ext cx="1544400" cy="6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pPr algn="r"/>
            <a:r>
              <a:rPr lang="en-CA" sz="1600" dirty="0">
                <a:solidFill>
                  <a:schemeClr val="tx2"/>
                </a:solidFill>
              </a:rPr>
              <a:t>SHIVANI</a:t>
            </a:r>
          </a:p>
          <a:p>
            <a:pPr algn="r"/>
            <a:r>
              <a:rPr lang="en-CA" sz="1600" dirty="0">
                <a:solidFill>
                  <a:schemeClr val="dk2"/>
                </a:solidFill>
              </a:rPr>
              <a:t>SHARMA</a:t>
            </a:r>
          </a:p>
        </p:txBody>
      </p:sp>
      <p:sp>
        <p:nvSpPr>
          <p:cNvPr id="16" name="Google Shape;642;p47">
            <a:extLst>
              <a:ext uri="{FF2B5EF4-FFF2-40B4-BE49-F238E27FC236}">
                <a16:creationId xmlns:a16="http://schemas.microsoft.com/office/drawing/2014/main" id="{01D2992E-BB81-B145-88EE-5DC74ACEFF8F}"/>
              </a:ext>
            </a:extLst>
          </p:cNvPr>
          <p:cNvSpPr txBox="1">
            <a:spLocks/>
          </p:cNvSpPr>
          <p:nvPr/>
        </p:nvSpPr>
        <p:spPr>
          <a:xfrm>
            <a:off x="2671698" y="1193124"/>
            <a:ext cx="1544400" cy="6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pPr algn="r"/>
            <a:r>
              <a:rPr lang="en-CA" sz="1600" dirty="0">
                <a:solidFill>
                  <a:schemeClr val="tx2"/>
                </a:solidFill>
              </a:rPr>
              <a:t>JAYDIP</a:t>
            </a:r>
          </a:p>
          <a:p>
            <a:pPr algn="r"/>
            <a:r>
              <a:rPr lang="en-CA" sz="1600" dirty="0">
                <a:solidFill>
                  <a:schemeClr val="dk2"/>
                </a:solidFill>
              </a:rPr>
              <a:t>BARVALIYA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29"/>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Face</a:t>
            </a:r>
            <a:r>
              <a:rPr lang="en" dirty="0"/>
              <a:t> </a:t>
            </a:r>
            <a:r>
              <a:rPr lang="en" dirty="0">
                <a:solidFill>
                  <a:schemeClr val="accent1"/>
                </a:solidFill>
              </a:rPr>
              <a:t>Mask</a:t>
            </a:r>
            <a:br>
              <a:rPr lang="en" dirty="0">
                <a:solidFill>
                  <a:schemeClr val="accent1"/>
                </a:solidFill>
              </a:rPr>
            </a:br>
            <a:r>
              <a:rPr lang="en" dirty="0">
                <a:solidFill>
                  <a:schemeClr val="accent1"/>
                </a:solidFill>
              </a:rPr>
              <a:t>Detection</a:t>
            </a:r>
            <a:endParaRPr dirty="0">
              <a:solidFill>
                <a:schemeClr val="accent1"/>
              </a:solidFill>
            </a:endParaRPr>
          </a:p>
        </p:txBody>
      </p:sp>
      <p:sp>
        <p:nvSpPr>
          <p:cNvPr id="233" name="Google Shape;233;p29"/>
          <p:cNvSpPr txBox="1">
            <a:spLocks noGrp="1"/>
          </p:cNvSpPr>
          <p:nvPr>
            <p:ph type="subTitle" idx="1"/>
          </p:nvPr>
        </p:nvSpPr>
        <p:spPr>
          <a:xfrm>
            <a:off x="453907" y="1717187"/>
            <a:ext cx="2772080" cy="2890686"/>
          </a:xfrm>
          <a:prstGeom prst="rect">
            <a:avLst/>
          </a:prstGeom>
        </p:spPr>
        <p:txBody>
          <a:bodyPr spcFirstLastPara="1" wrap="square" lIns="91425" tIns="91425" rIns="91425" bIns="91425" anchor="t" anchorCtr="0">
            <a:noAutofit/>
          </a:bodyPr>
          <a:lstStyle/>
          <a:p>
            <a:pPr marL="0" lvl="0" indent="0">
              <a:spcAft>
                <a:spcPts val="1600"/>
              </a:spcAft>
              <a:buSzPts val="1100"/>
            </a:pPr>
            <a:r>
              <a:rPr lang="en-CA" sz="1800" dirty="0"/>
              <a:t>Real-Time Implementation of AI-Based Face Mask Detection System for COVID-19 Prevention</a:t>
            </a:r>
          </a:p>
        </p:txBody>
      </p:sp>
      <p:sp>
        <p:nvSpPr>
          <p:cNvPr id="234" name="Google Shape;234;p29"/>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46E48C2-0F7B-A94C-8857-9CB9629AA1A8}"/>
              </a:ext>
            </a:extLst>
          </p:cNvPr>
          <p:cNvPicPr>
            <a:picLocks noChangeAspect="1"/>
          </p:cNvPicPr>
          <p:nvPr/>
        </p:nvPicPr>
        <p:blipFill>
          <a:blip r:embed="rId3"/>
          <a:stretch>
            <a:fillRect/>
          </a:stretch>
        </p:blipFill>
        <p:spPr>
          <a:xfrm>
            <a:off x="3485304" y="723600"/>
            <a:ext cx="5499945" cy="4053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9" y="393289"/>
            <a:ext cx="2733300" cy="550100"/>
          </a:xfrm>
          <a:prstGeom prst="rect">
            <a:avLst/>
          </a:prstGeom>
        </p:spPr>
        <p:txBody>
          <a:bodyPr spcFirstLastPara="1" wrap="square" lIns="91425" tIns="91425" rIns="91425" bIns="91425" anchor="t" anchorCtr="0">
            <a:noAutofit/>
          </a:bodyPr>
          <a:lstStyle/>
          <a:p>
            <a:pPr lvl="0"/>
            <a:r>
              <a:rPr lang="en" dirty="0">
                <a:solidFill>
                  <a:schemeClr val="lt2"/>
                </a:solidFill>
              </a:rPr>
              <a:t>SU</a:t>
            </a:r>
            <a:r>
              <a:rPr lang="en-CA" dirty="0">
                <a:solidFill>
                  <a:schemeClr val="accent1"/>
                </a:solidFill>
              </a:rPr>
              <a:t>MMARY</a:t>
            </a:r>
            <a:endParaRPr dirty="0">
              <a:solidFill>
                <a:schemeClr val="accent1"/>
              </a:solidFill>
            </a:endParaRPr>
          </a:p>
        </p:txBody>
      </p:sp>
      <p:sp>
        <p:nvSpPr>
          <p:cNvPr id="275" name="Google Shape;275;p31"/>
          <p:cNvSpPr txBox="1">
            <a:spLocks noGrp="1"/>
          </p:cNvSpPr>
          <p:nvPr>
            <p:ph type="body" idx="1"/>
          </p:nvPr>
        </p:nvSpPr>
        <p:spPr>
          <a:xfrm>
            <a:off x="189017" y="1067700"/>
            <a:ext cx="5622685" cy="3295250"/>
          </a:xfrm>
          <a:prstGeom prst="rect">
            <a:avLst/>
          </a:prstGeom>
        </p:spPr>
        <p:txBody>
          <a:bodyPr spcFirstLastPara="1" wrap="square" lIns="91425" tIns="91425" rIns="91425" bIns="91425" anchor="t" anchorCtr="0">
            <a:noAutofit/>
          </a:bodyPr>
          <a:lstStyle/>
          <a:p>
            <a:pPr lvl="0" indent="-298450">
              <a:buSzPts val="1100"/>
              <a:buChar char="■"/>
            </a:pPr>
            <a:r>
              <a:rPr lang="en-CA" sz="1350" dirty="0"/>
              <a:t>In the face of the COVID-19 pandemic, the World Health Organization (WHO) declared the use of a face mask as a mandatory biosafety measure.</a:t>
            </a:r>
          </a:p>
          <a:p>
            <a:pPr lvl="0" indent="-298450">
              <a:buSzPts val="1100"/>
              <a:buChar char="■"/>
            </a:pPr>
            <a:endParaRPr lang="en-CA" sz="1350" dirty="0"/>
          </a:p>
          <a:p>
            <a:pPr lvl="0" indent="-298450">
              <a:buSzPts val="1100"/>
              <a:buChar char="■"/>
            </a:pPr>
            <a:r>
              <a:rPr lang="en-CA" sz="1350" dirty="0"/>
              <a:t>Additionally, there are no efficient face mask detection applications that are now in high demand for transportation means, densely populated areas, residential districts, large-scale manufacturers, and other enterprises to ensure safety.</a:t>
            </a:r>
          </a:p>
          <a:p>
            <a:pPr lvl="0" indent="-298450">
              <a:buSzPts val="1100"/>
              <a:buChar char="■"/>
            </a:pPr>
            <a:endParaRPr lang="en-CA" sz="1350" dirty="0"/>
          </a:p>
          <a:p>
            <a:pPr lvl="0" indent="-298450">
              <a:buSzPts val="1100"/>
              <a:buChar char="■"/>
            </a:pPr>
            <a:r>
              <a:rPr lang="en-CA" sz="1350" dirty="0"/>
              <a:t>This has caused problems in current facial recognition systems, motivating the development of this research. Therefore, this has to lead us to the development of a system for recognizing people, even when they are using a face mask, from photographs.</a:t>
            </a:r>
          </a:p>
          <a:p>
            <a:pPr marL="457200" lvl="0" indent="0" algn="l" rtl="0">
              <a:spcBef>
                <a:spcPts val="1000"/>
              </a:spcBef>
              <a:spcAft>
                <a:spcPts val="1000"/>
              </a:spcAft>
              <a:buNone/>
            </a:pPr>
            <a:endParaRPr sz="1350" dirty="0"/>
          </a:p>
        </p:txBody>
      </p:sp>
      <p:pic>
        <p:nvPicPr>
          <p:cNvPr id="10" name="Google Shape;524;p42">
            <a:extLst>
              <a:ext uri="{FF2B5EF4-FFF2-40B4-BE49-F238E27FC236}">
                <a16:creationId xmlns:a16="http://schemas.microsoft.com/office/drawing/2014/main" id="{5B76B42B-99F4-5742-B5C9-10E1E44831DA}"/>
              </a:ext>
            </a:extLst>
          </p:cNvPr>
          <p:cNvPicPr preferRelativeResize="0"/>
          <p:nvPr/>
        </p:nvPicPr>
        <p:blipFill rotWithShape="1">
          <a:blip r:embed="rId3">
            <a:alphaModFix/>
          </a:blip>
          <a:srcRect l="18450" t="13355" r="11423" b="14488"/>
          <a:stretch/>
        </p:blipFill>
        <p:spPr>
          <a:xfrm>
            <a:off x="5811702" y="558800"/>
            <a:ext cx="3332298" cy="380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82203" y="344714"/>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accent1"/>
                </a:solidFill>
              </a:rPr>
              <a:t>DETAILS</a:t>
            </a:r>
            <a:endParaRPr dirty="0">
              <a:solidFill>
                <a:schemeClr val="accent1"/>
              </a:solidFill>
            </a:endParaRPr>
          </a:p>
        </p:txBody>
      </p:sp>
      <p:sp>
        <p:nvSpPr>
          <p:cNvPr id="389" name="Google Shape;389;p38"/>
          <p:cNvSpPr txBox="1">
            <a:spLocks noGrp="1"/>
          </p:cNvSpPr>
          <p:nvPr>
            <p:ph type="title"/>
          </p:nvPr>
        </p:nvSpPr>
        <p:spPr>
          <a:xfrm>
            <a:off x="1189866" y="1601553"/>
            <a:ext cx="1906640" cy="69531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700" dirty="0"/>
              <a:t>INTRODUCTORY</a:t>
            </a:r>
            <a:br>
              <a:rPr lang="en" sz="1700" dirty="0"/>
            </a:br>
            <a:r>
              <a:rPr lang="en" sz="1700" dirty="0">
                <a:solidFill>
                  <a:schemeClr val="tx2"/>
                </a:solidFill>
              </a:rPr>
              <a:t>BACKGROUND</a:t>
            </a:r>
            <a:endParaRPr sz="1700" dirty="0">
              <a:solidFill>
                <a:schemeClr val="tx2"/>
              </a:solidFill>
            </a:endParaRPr>
          </a:p>
        </p:txBody>
      </p:sp>
      <p:sp>
        <p:nvSpPr>
          <p:cNvPr id="391" name="Google Shape;391;p38"/>
          <p:cNvSpPr txBox="1">
            <a:spLocks noGrp="1"/>
          </p:cNvSpPr>
          <p:nvPr>
            <p:ph type="title" idx="2"/>
          </p:nvPr>
        </p:nvSpPr>
        <p:spPr>
          <a:xfrm>
            <a:off x="923550" y="3277741"/>
            <a:ext cx="2190900" cy="88276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700" dirty="0"/>
              <a:t>RESEARCH</a:t>
            </a:r>
            <a:br>
              <a:rPr lang="en" sz="1700" dirty="0"/>
            </a:br>
            <a:r>
              <a:rPr lang="en" sz="1700" dirty="0">
                <a:solidFill>
                  <a:schemeClr val="tx2"/>
                </a:solidFill>
              </a:rPr>
              <a:t>QUESTIONS</a:t>
            </a:r>
            <a:endParaRPr sz="1700" dirty="0">
              <a:solidFill>
                <a:schemeClr val="tx2"/>
              </a:solidFill>
            </a:endParaRPr>
          </a:p>
        </p:txBody>
      </p:sp>
      <p:sp>
        <p:nvSpPr>
          <p:cNvPr id="393" name="Google Shape;393;p38"/>
          <p:cNvSpPr txBox="1">
            <a:spLocks noGrp="1"/>
          </p:cNvSpPr>
          <p:nvPr>
            <p:ph type="title" idx="4"/>
          </p:nvPr>
        </p:nvSpPr>
        <p:spPr>
          <a:xfrm>
            <a:off x="6248780" y="1849271"/>
            <a:ext cx="2383396"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dirty="0"/>
              <a:t>AIMS/</a:t>
            </a:r>
            <a:br>
              <a:rPr lang="en" sz="1700" dirty="0"/>
            </a:br>
            <a:r>
              <a:rPr lang="en" sz="1700" dirty="0">
                <a:solidFill>
                  <a:schemeClr val="tx2"/>
                </a:solidFill>
              </a:rPr>
              <a:t>OBJECTIVS</a:t>
            </a:r>
            <a:endParaRPr sz="1700" dirty="0">
              <a:solidFill>
                <a:schemeClr val="tx2"/>
              </a:solidFill>
            </a:endParaRPr>
          </a:p>
        </p:txBody>
      </p:sp>
      <p:sp>
        <p:nvSpPr>
          <p:cNvPr id="395" name="Google Shape;395;p38"/>
          <p:cNvSpPr txBox="1">
            <a:spLocks noGrp="1"/>
          </p:cNvSpPr>
          <p:nvPr>
            <p:ph type="title" idx="6"/>
          </p:nvPr>
        </p:nvSpPr>
        <p:spPr>
          <a:xfrm>
            <a:off x="6248780" y="3635720"/>
            <a:ext cx="2801224"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dirty="0"/>
              <a:t>FRAMEWORK/</a:t>
            </a:r>
            <a:br>
              <a:rPr lang="en" sz="1700" dirty="0"/>
            </a:br>
            <a:r>
              <a:rPr lang="en" sz="1700" dirty="0">
                <a:solidFill>
                  <a:schemeClr val="tx2"/>
                </a:solidFill>
              </a:rPr>
              <a:t>METHODS</a:t>
            </a:r>
            <a:endParaRPr sz="1700" dirty="0">
              <a:solidFill>
                <a:schemeClr val="tx2"/>
              </a:solidFill>
            </a:endParaRPr>
          </a:p>
        </p:txBody>
      </p:sp>
      <p:grpSp>
        <p:nvGrpSpPr>
          <p:cNvPr id="65" name="Google Shape;6307;p63">
            <a:extLst>
              <a:ext uri="{FF2B5EF4-FFF2-40B4-BE49-F238E27FC236}">
                <a16:creationId xmlns:a16="http://schemas.microsoft.com/office/drawing/2014/main" id="{9F18A297-31EA-844D-BF2D-24623FEFDE85}"/>
              </a:ext>
            </a:extLst>
          </p:cNvPr>
          <p:cNvGrpSpPr/>
          <p:nvPr/>
        </p:nvGrpSpPr>
        <p:grpSpPr>
          <a:xfrm>
            <a:off x="3232147" y="1532210"/>
            <a:ext cx="877899" cy="834003"/>
            <a:chOff x="944600" y="3981825"/>
            <a:chExt cx="297750" cy="296950"/>
          </a:xfrm>
          <a:solidFill>
            <a:schemeClr val="accent1"/>
          </a:solidFill>
        </p:grpSpPr>
        <p:sp>
          <p:nvSpPr>
            <p:cNvPr id="66" name="Google Shape;6308;p63">
              <a:extLst>
                <a:ext uri="{FF2B5EF4-FFF2-40B4-BE49-F238E27FC236}">
                  <a16:creationId xmlns:a16="http://schemas.microsoft.com/office/drawing/2014/main" id="{B26537DD-EADF-EF4A-9DE7-4863942BA517}"/>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309;p63">
              <a:extLst>
                <a:ext uri="{FF2B5EF4-FFF2-40B4-BE49-F238E27FC236}">
                  <a16:creationId xmlns:a16="http://schemas.microsoft.com/office/drawing/2014/main" id="{C87B9D8B-CF6E-4A47-AFC4-BBF88792276F}"/>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310;p63">
              <a:extLst>
                <a:ext uri="{FF2B5EF4-FFF2-40B4-BE49-F238E27FC236}">
                  <a16:creationId xmlns:a16="http://schemas.microsoft.com/office/drawing/2014/main" id="{B06CCACF-2F48-5444-809D-D864AB88249E}"/>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311;p63">
              <a:extLst>
                <a:ext uri="{FF2B5EF4-FFF2-40B4-BE49-F238E27FC236}">
                  <a16:creationId xmlns:a16="http://schemas.microsoft.com/office/drawing/2014/main" id="{506BB50F-5600-4947-9AAE-B792B3791DF0}"/>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294;p63">
            <a:extLst>
              <a:ext uri="{FF2B5EF4-FFF2-40B4-BE49-F238E27FC236}">
                <a16:creationId xmlns:a16="http://schemas.microsoft.com/office/drawing/2014/main" id="{7B0DC143-D802-B940-9C9D-F4C16523B0C5}"/>
              </a:ext>
            </a:extLst>
          </p:cNvPr>
          <p:cNvGrpSpPr/>
          <p:nvPr/>
        </p:nvGrpSpPr>
        <p:grpSpPr>
          <a:xfrm>
            <a:off x="3349216" y="3301522"/>
            <a:ext cx="711066" cy="656703"/>
            <a:chOff x="946175" y="3253275"/>
            <a:chExt cx="298550" cy="296150"/>
          </a:xfrm>
          <a:solidFill>
            <a:schemeClr val="accent2"/>
          </a:solidFill>
        </p:grpSpPr>
        <p:sp>
          <p:nvSpPr>
            <p:cNvPr id="75" name="Google Shape;6295;p63">
              <a:extLst>
                <a:ext uri="{FF2B5EF4-FFF2-40B4-BE49-F238E27FC236}">
                  <a16:creationId xmlns:a16="http://schemas.microsoft.com/office/drawing/2014/main" id="{7D0CA1DF-8E66-CA44-B7D4-B1782E6D6B98}"/>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296;p63">
              <a:extLst>
                <a:ext uri="{FF2B5EF4-FFF2-40B4-BE49-F238E27FC236}">
                  <a16:creationId xmlns:a16="http://schemas.microsoft.com/office/drawing/2014/main" id="{4684BB97-B4DF-B841-84D1-4CA6B413E9E9}"/>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297;p63">
              <a:extLst>
                <a:ext uri="{FF2B5EF4-FFF2-40B4-BE49-F238E27FC236}">
                  <a16:creationId xmlns:a16="http://schemas.microsoft.com/office/drawing/2014/main" id="{D2CEC404-8DAA-064F-97A0-6E004142E770}"/>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298;p63">
              <a:extLst>
                <a:ext uri="{FF2B5EF4-FFF2-40B4-BE49-F238E27FC236}">
                  <a16:creationId xmlns:a16="http://schemas.microsoft.com/office/drawing/2014/main" id="{640850FB-3344-204B-89AE-4DF1730EC364}"/>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299;p63">
              <a:extLst>
                <a:ext uri="{FF2B5EF4-FFF2-40B4-BE49-F238E27FC236}">
                  <a16:creationId xmlns:a16="http://schemas.microsoft.com/office/drawing/2014/main" id="{47D33B5C-1060-6749-AC91-77CF60FC8490}"/>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6044;p63">
            <a:extLst>
              <a:ext uri="{FF2B5EF4-FFF2-40B4-BE49-F238E27FC236}">
                <a16:creationId xmlns:a16="http://schemas.microsoft.com/office/drawing/2014/main" id="{FC673E2C-8F82-3D40-857F-80FC3963D06D}"/>
              </a:ext>
            </a:extLst>
          </p:cNvPr>
          <p:cNvGrpSpPr/>
          <p:nvPr/>
        </p:nvGrpSpPr>
        <p:grpSpPr>
          <a:xfrm>
            <a:off x="5391623" y="1688027"/>
            <a:ext cx="738642" cy="635036"/>
            <a:chOff x="-63250675" y="3744075"/>
            <a:chExt cx="320350" cy="318100"/>
          </a:xfrm>
          <a:solidFill>
            <a:schemeClr val="accent1"/>
          </a:solidFill>
        </p:grpSpPr>
        <p:sp>
          <p:nvSpPr>
            <p:cNvPr id="90" name="Google Shape;6045;p63">
              <a:extLst>
                <a:ext uri="{FF2B5EF4-FFF2-40B4-BE49-F238E27FC236}">
                  <a16:creationId xmlns:a16="http://schemas.microsoft.com/office/drawing/2014/main" id="{32E9AE54-C6B5-6E4B-94F1-E95605714BC9}"/>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046;p63">
              <a:extLst>
                <a:ext uri="{FF2B5EF4-FFF2-40B4-BE49-F238E27FC236}">
                  <a16:creationId xmlns:a16="http://schemas.microsoft.com/office/drawing/2014/main" id="{4D65DA20-CA9A-6141-AE4D-2997C3267CAA}"/>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047;p63">
              <a:extLst>
                <a:ext uri="{FF2B5EF4-FFF2-40B4-BE49-F238E27FC236}">
                  <a16:creationId xmlns:a16="http://schemas.microsoft.com/office/drawing/2014/main" id="{ED17A220-34F2-6B4F-A679-CFF1F95313FB}"/>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709;p62">
            <a:extLst>
              <a:ext uri="{FF2B5EF4-FFF2-40B4-BE49-F238E27FC236}">
                <a16:creationId xmlns:a16="http://schemas.microsoft.com/office/drawing/2014/main" id="{1D6A2BC5-3F26-4646-8BCC-F739789B6CF7}"/>
              </a:ext>
            </a:extLst>
          </p:cNvPr>
          <p:cNvGrpSpPr/>
          <p:nvPr/>
        </p:nvGrpSpPr>
        <p:grpSpPr>
          <a:xfrm>
            <a:off x="5391623" y="3277741"/>
            <a:ext cx="760611" cy="666133"/>
            <a:chOff x="-42617300" y="3587775"/>
            <a:chExt cx="306950" cy="310875"/>
          </a:xfrm>
          <a:solidFill>
            <a:schemeClr val="accent1"/>
          </a:solidFill>
        </p:grpSpPr>
        <p:sp>
          <p:nvSpPr>
            <p:cNvPr id="94" name="Google Shape;5710;p62">
              <a:extLst>
                <a:ext uri="{FF2B5EF4-FFF2-40B4-BE49-F238E27FC236}">
                  <a16:creationId xmlns:a16="http://schemas.microsoft.com/office/drawing/2014/main" id="{59B4A4DD-6597-EF42-BF65-126032653DC0}"/>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711;p62">
              <a:extLst>
                <a:ext uri="{FF2B5EF4-FFF2-40B4-BE49-F238E27FC236}">
                  <a16:creationId xmlns:a16="http://schemas.microsoft.com/office/drawing/2014/main" id="{1BE128A3-8527-6942-8FB6-55001C9E1659}"/>
                </a:ext>
              </a:extLst>
            </p:cNvPr>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8" y="393289"/>
            <a:ext cx="3885319" cy="387261"/>
          </a:xfrm>
          <a:prstGeom prst="rect">
            <a:avLst/>
          </a:prstGeom>
        </p:spPr>
        <p:txBody>
          <a:bodyPr spcFirstLastPara="1" wrap="square" lIns="91425" tIns="91425" rIns="91425" bIns="91425" anchor="t" anchorCtr="0">
            <a:noAutofit/>
          </a:bodyPr>
          <a:lstStyle/>
          <a:p>
            <a:r>
              <a:rPr lang="en-CA" sz="1900" dirty="0"/>
              <a:t>INTRODUCTORY </a:t>
            </a:r>
            <a:r>
              <a:rPr lang="en-CA" sz="1900" dirty="0">
                <a:solidFill>
                  <a:schemeClr val="accent1"/>
                </a:solidFill>
              </a:rPr>
              <a:t>BACKGROUND</a:t>
            </a:r>
            <a:endParaRPr sz="1900" dirty="0">
              <a:solidFill>
                <a:schemeClr val="accent1"/>
              </a:solidFill>
            </a:endParaRPr>
          </a:p>
        </p:txBody>
      </p:sp>
      <p:sp>
        <p:nvSpPr>
          <p:cNvPr id="275" name="Google Shape;275;p31"/>
          <p:cNvSpPr txBox="1">
            <a:spLocks noGrp="1"/>
          </p:cNvSpPr>
          <p:nvPr>
            <p:ph type="body" idx="1"/>
          </p:nvPr>
        </p:nvSpPr>
        <p:spPr>
          <a:xfrm>
            <a:off x="189017" y="1067700"/>
            <a:ext cx="5622685" cy="3295250"/>
          </a:xfrm>
          <a:prstGeom prst="rect">
            <a:avLst/>
          </a:prstGeom>
        </p:spPr>
        <p:txBody>
          <a:bodyPr spcFirstLastPara="1" wrap="square" lIns="91425" tIns="91425" rIns="91425" bIns="91425" anchor="t" anchorCtr="0">
            <a:noAutofit/>
          </a:bodyPr>
          <a:lstStyle/>
          <a:p>
            <a:pPr lvl="0" indent="-298450">
              <a:buSzPts val="1100"/>
              <a:buChar char="■"/>
            </a:pPr>
            <a:r>
              <a:rPr lang="en-CA" sz="1350" dirty="0"/>
              <a:t>University of Edinburgh reveals that wearing a face mask or other covering over the nose and mouth cuts the risk of Coronavirus spread by avoiding forward distance travelled by a person’s exhaled breath by more than 90%.</a:t>
            </a:r>
          </a:p>
          <a:p>
            <a:pPr lvl="0" indent="-298450">
              <a:buSzPts val="1100"/>
              <a:buChar char="■"/>
            </a:pPr>
            <a:endParaRPr lang="en-CA" sz="1350" dirty="0"/>
          </a:p>
          <a:p>
            <a:pPr lvl="0" indent="-298450">
              <a:buSzPts val="1100"/>
              <a:buChar char="■"/>
            </a:pPr>
            <a:r>
              <a:rPr lang="en-CA" sz="1350" dirty="0"/>
              <a:t>The findings reveal that near universal adoption (80%) of even weak masks (20% effective) could prevent 17–45% of projected deaths over two months in New Work and reduces the peak daily death rate by 34–58%</a:t>
            </a:r>
          </a:p>
          <a:p>
            <a:pPr lvl="0" indent="-298450">
              <a:buSzPts val="1100"/>
              <a:buChar char="■"/>
            </a:pPr>
            <a:endParaRPr lang="en-CA" sz="1350" dirty="0"/>
          </a:p>
          <a:p>
            <a:pPr lvl="0" indent="-298450">
              <a:buSzPts val="1100"/>
              <a:buChar char="■"/>
            </a:pPr>
            <a:r>
              <a:rPr lang="en-CA" sz="1350" dirty="0"/>
              <a:t>All in all, results strongly recommend the use of the face masks in general public to curtail the spread of Coronavirus using any AI based system where there is no any involvement of  human even for the system.</a:t>
            </a:r>
          </a:p>
        </p:txBody>
      </p:sp>
      <p:pic>
        <p:nvPicPr>
          <p:cNvPr id="276" name="Google Shape;276;p31"/>
          <p:cNvPicPr preferRelativeResize="0"/>
          <p:nvPr/>
        </p:nvPicPr>
        <p:blipFill rotWithShape="1">
          <a:blip r:embed="rId3">
            <a:alphaModFix/>
          </a:blip>
          <a:srcRect l="15393" t="14261" r="15393" b="14254"/>
          <a:stretch/>
        </p:blipFill>
        <p:spPr>
          <a:xfrm>
            <a:off x="5811702" y="230450"/>
            <a:ext cx="3318198" cy="4132500"/>
          </a:xfrm>
          <a:prstGeom prst="rect">
            <a:avLst/>
          </a:prstGeom>
          <a:noFill/>
          <a:ln>
            <a:noFill/>
          </a:ln>
        </p:spPr>
      </p:pic>
    </p:spTree>
    <p:extLst>
      <p:ext uri="{BB962C8B-B14F-4D97-AF65-F5344CB8AC3E}">
        <p14:creationId xmlns:p14="http://schemas.microsoft.com/office/powerpoint/2010/main" val="92061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9" y="393289"/>
            <a:ext cx="2983446" cy="387261"/>
          </a:xfrm>
          <a:prstGeom prst="rect">
            <a:avLst/>
          </a:prstGeom>
        </p:spPr>
        <p:txBody>
          <a:bodyPr spcFirstLastPara="1" wrap="square" lIns="91425" tIns="91425" rIns="91425" bIns="91425" anchor="t" anchorCtr="0">
            <a:noAutofit/>
          </a:bodyPr>
          <a:lstStyle/>
          <a:p>
            <a:r>
              <a:rPr lang="en-CA" sz="2000" dirty="0"/>
              <a:t>RESEARCH </a:t>
            </a:r>
            <a:r>
              <a:rPr lang="en-CA" sz="1900" dirty="0">
                <a:solidFill>
                  <a:schemeClr val="accent1"/>
                </a:solidFill>
              </a:rPr>
              <a:t>QUESTIONS</a:t>
            </a:r>
            <a:endParaRPr sz="1900" dirty="0">
              <a:solidFill>
                <a:schemeClr val="accent1"/>
              </a:solidFill>
            </a:endParaRPr>
          </a:p>
        </p:txBody>
      </p:sp>
      <p:sp>
        <p:nvSpPr>
          <p:cNvPr id="275" name="Google Shape;275;p31"/>
          <p:cNvSpPr txBox="1">
            <a:spLocks noGrp="1"/>
          </p:cNvSpPr>
          <p:nvPr>
            <p:ph type="body" idx="1"/>
          </p:nvPr>
        </p:nvSpPr>
        <p:spPr>
          <a:xfrm>
            <a:off x="189017" y="1001837"/>
            <a:ext cx="6233817" cy="3295250"/>
          </a:xfrm>
          <a:prstGeom prst="rect">
            <a:avLst/>
          </a:prstGeom>
        </p:spPr>
        <p:txBody>
          <a:bodyPr spcFirstLastPara="1" wrap="square" lIns="91425" tIns="91425" rIns="91425" bIns="91425" anchor="t" anchorCtr="0">
            <a:noAutofit/>
          </a:bodyPr>
          <a:lstStyle/>
          <a:p>
            <a:pPr lvl="0" indent="-298450">
              <a:buSzPts val="1100"/>
              <a:buChar char="■"/>
            </a:pPr>
            <a:r>
              <a:rPr lang="en-CA" sz="1350" b="1" dirty="0"/>
              <a:t>SMALL DATASET:</a:t>
            </a:r>
            <a:r>
              <a:rPr lang="en-CA" sz="1350" dirty="0"/>
              <a:t>  It is NOT easy to detect faces with/without a mask in public as the dataset available for detecting masks on human faces is relatively small leading to the hard training of the model. So how can we extend the dataset at runtime?</a:t>
            </a:r>
          </a:p>
          <a:p>
            <a:pPr lvl="0" indent="-298450">
              <a:buSzPts val="1100"/>
              <a:buChar char="■"/>
            </a:pPr>
            <a:endParaRPr lang="en-CA" sz="1350" dirty="0"/>
          </a:p>
          <a:p>
            <a:pPr lvl="0" indent="-298450">
              <a:buSzPts val="1100"/>
              <a:buChar char="■"/>
            </a:pPr>
            <a:r>
              <a:rPr lang="en-CA" sz="1350" b="1" dirty="0"/>
              <a:t>RESULT IS NOT BASED ON LATEST TRAINING:</a:t>
            </a:r>
            <a:r>
              <a:rPr lang="en-CA" sz="1350" dirty="0"/>
              <a:t>   Although there exist several open-source models that are pre-trained on benchmark datasets, but a few models are currently capable of handling "latest trained output". how can we maximize the model training with latest dataset?</a:t>
            </a:r>
          </a:p>
          <a:p>
            <a:pPr lvl="0" indent="-298450">
              <a:buSzPts val="1100"/>
              <a:buChar char="■"/>
            </a:pPr>
            <a:endParaRPr lang="en-CA" sz="1350" dirty="0"/>
          </a:p>
          <a:p>
            <a:pPr lvl="0" indent="-298450">
              <a:buSzPts val="1100"/>
              <a:buChar char="■"/>
            </a:pPr>
            <a:r>
              <a:rPr lang="en-CA" sz="1350" b="1" dirty="0"/>
              <a:t>LIMITED BY COMPUTE POWER AND MEMORY    </a:t>
            </a:r>
            <a:r>
              <a:rPr lang="en-CA" sz="1350" dirty="0"/>
              <a:t> Existing devices are limited by less computational power and memory because of they are mostly INTEGRATED to hardware such as raspberry pi or Arduino. How can we replace this with some latest tech-stack?</a:t>
            </a:r>
          </a:p>
        </p:txBody>
      </p:sp>
      <p:pic>
        <p:nvPicPr>
          <p:cNvPr id="6" name="Picture 5" descr="A picture containing text, queen, vector graphics, businesscard&#10;&#10;Description automatically generated">
            <a:extLst>
              <a:ext uri="{FF2B5EF4-FFF2-40B4-BE49-F238E27FC236}">
                <a16:creationId xmlns:a16="http://schemas.microsoft.com/office/drawing/2014/main" id="{4037D20E-F461-A847-B869-C23260B7442B}"/>
              </a:ext>
            </a:extLst>
          </p:cNvPr>
          <p:cNvPicPr>
            <a:picLocks noChangeAspect="1"/>
          </p:cNvPicPr>
          <p:nvPr/>
        </p:nvPicPr>
        <p:blipFill>
          <a:blip r:embed="rId3"/>
          <a:stretch>
            <a:fillRect/>
          </a:stretch>
        </p:blipFill>
        <p:spPr>
          <a:xfrm>
            <a:off x="6160554" y="780550"/>
            <a:ext cx="2983446" cy="3516537"/>
          </a:xfrm>
          <a:prstGeom prst="rect">
            <a:avLst/>
          </a:prstGeom>
        </p:spPr>
      </p:pic>
    </p:spTree>
    <p:extLst>
      <p:ext uri="{BB962C8B-B14F-4D97-AF65-F5344CB8AC3E}">
        <p14:creationId xmlns:p14="http://schemas.microsoft.com/office/powerpoint/2010/main" val="230614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598999" y="393289"/>
            <a:ext cx="2181780" cy="387261"/>
          </a:xfrm>
          <a:prstGeom prst="rect">
            <a:avLst/>
          </a:prstGeom>
        </p:spPr>
        <p:txBody>
          <a:bodyPr spcFirstLastPara="1" wrap="square" lIns="91425" tIns="91425" rIns="91425" bIns="91425" anchor="t" anchorCtr="0">
            <a:noAutofit/>
          </a:bodyPr>
          <a:lstStyle/>
          <a:p>
            <a:r>
              <a:rPr lang="en-CA" sz="2000" dirty="0"/>
              <a:t>AIMS/</a:t>
            </a:r>
            <a:r>
              <a:rPr lang="en-CA" sz="1900" dirty="0">
                <a:solidFill>
                  <a:schemeClr val="accent1"/>
                </a:solidFill>
              </a:rPr>
              <a:t>OBJECTIVS</a:t>
            </a:r>
            <a:br>
              <a:rPr lang="en-CA" sz="1900" dirty="0">
                <a:solidFill>
                  <a:schemeClr val="accent1"/>
                </a:solidFill>
              </a:rPr>
            </a:br>
            <a:endParaRPr sz="1900" dirty="0">
              <a:solidFill>
                <a:schemeClr val="accent1"/>
              </a:solidFill>
            </a:endParaRPr>
          </a:p>
        </p:txBody>
      </p:sp>
      <p:sp>
        <p:nvSpPr>
          <p:cNvPr id="275" name="Google Shape;275;p31"/>
          <p:cNvSpPr txBox="1">
            <a:spLocks noGrp="1"/>
          </p:cNvSpPr>
          <p:nvPr>
            <p:ph type="body" idx="1"/>
          </p:nvPr>
        </p:nvSpPr>
        <p:spPr>
          <a:xfrm>
            <a:off x="189018" y="827308"/>
            <a:ext cx="6167716" cy="3535641"/>
          </a:xfrm>
          <a:prstGeom prst="rect">
            <a:avLst/>
          </a:prstGeom>
        </p:spPr>
        <p:txBody>
          <a:bodyPr spcFirstLastPara="1" wrap="square" lIns="91425" tIns="91425" rIns="91425" bIns="91425" anchor="t" anchorCtr="0">
            <a:noAutofit/>
          </a:bodyPr>
          <a:lstStyle/>
          <a:p>
            <a:pPr lvl="0" indent="-298450">
              <a:buSzPts val="1100"/>
              <a:buChar char="■"/>
            </a:pPr>
            <a:r>
              <a:rPr lang="en-CA" sz="1350" dirty="0"/>
              <a:t>After initial training of model we can start storing every input images(which is person's face image) into our untrained dataset. So the very next model training can use the untrained dataset as their input help system to increase accuracy.</a:t>
            </a:r>
          </a:p>
          <a:p>
            <a:pPr lvl="0" indent="-298450">
              <a:buSzPts val="1100"/>
              <a:buChar char="■"/>
            </a:pPr>
            <a:endParaRPr lang="en-CA" sz="1350" dirty="0"/>
          </a:p>
          <a:p>
            <a:pPr lvl="0" indent="-298450">
              <a:buSzPts val="1100"/>
              <a:buChar char="■"/>
            </a:pPr>
            <a:r>
              <a:rPr lang="en-CA" sz="1350" dirty="0"/>
              <a:t>Traditional system has very less model training frequency as training is extensive process of the system. To resolve this, system can train model when the system usage frequency is very less( to refrain from downtime or with less fault tolerance)</a:t>
            </a:r>
          </a:p>
          <a:p>
            <a:pPr lvl="0" indent="-298450">
              <a:buSzPts val="1100"/>
              <a:buChar char="■"/>
            </a:pPr>
            <a:endParaRPr lang="en-CA" sz="1350" dirty="0"/>
          </a:p>
          <a:p>
            <a:pPr lvl="0" indent="-298450">
              <a:buSzPts val="1100"/>
              <a:buChar char="■"/>
            </a:pPr>
            <a:r>
              <a:rPr lang="en-CA" sz="1350" dirty="0"/>
              <a:t>If we integrate system by harnessing the power cloud computing then we can refrain from the problems like limited compute and memory and we can also increase the efficiency of model training as cloud can provide higher CPU power while training and also we can make use of horizontal scaling of system rather then vertical</a:t>
            </a:r>
            <a:endParaRPr sz="1350" dirty="0"/>
          </a:p>
        </p:txBody>
      </p:sp>
      <p:pic>
        <p:nvPicPr>
          <p:cNvPr id="5" name="Google Shape;705;p50">
            <a:hlinkClick r:id="rId3"/>
            <a:extLst>
              <a:ext uri="{FF2B5EF4-FFF2-40B4-BE49-F238E27FC236}">
                <a16:creationId xmlns:a16="http://schemas.microsoft.com/office/drawing/2014/main" id="{0A20EBCF-E85A-4946-BAA9-0ABDC915E265}"/>
              </a:ext>
            </a:extLst>
          </p:cNvPr>
          <p:cNvPicPr preferRelativeResize="0"/>
          <p:nvPr/>
        </p:nvPicPr>
        <p:blipFill rotWithShape="1">
          <a:blip r:embed="rId4">
            <a:alphaModFix/>
          </a:blip>
          <a:srcRect l="11792" t="10832" r="11784" b="10840"/>
          <a:stretch/>
        </p:blipFill>
        <p:spPr>
          <a:xfrm>
            <a:off x="6235548" y="572877"/>
            <a:ext cx="2908452" cy="3790073"/>
          </a:xfrm>
          <a:prstGeom prst="rect">
            <a:avLst/>
          </a:prstGeom>
          <a:noFill/>
          <a:ln>
            <a:noFill/>
          </a:ln>
        </p:spPr>
      </p:pic>
    </p:spTree>
    <p:extLst>
      <p:ext uri="{BB962C8B-B14F-4D97-AF65-F5344CB8AC3E}">
        <p14:creationId xmlns:p14="http://schemas.microsoft.com/office/powerpoint/2010/main" val="787931492"/>
      </p:ext>
    </p:extLst>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1407</TotalTime>
  <Words>1113</Words>
  <Application>Microsoft Macintosh PowerPoint</Application>
  <PresentationFormat>On-screen Show (16:9)</PresentationFormat>
  <Paragraphs>102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Sarala</vt:lpstr>
      <vt:lpstr>Arial</vt:lpstr>
      <vt:lpstr>Montserrat</vt:lpstr>
      <vt:lpstr>Final Project Proposal by Slidesgo</vt:lpstr>
      <vt:lpstr>RESEARCH PROPOSAL</vt:lpstr>
      <vt:lpstr>PROJECT DETAILS</vt:lpstr>
      <vt:lpstr>OUR TEAM</vt:lpstr>
      <vt:lpstr>Face Mask Detection</vt:lpstr>
      <vt:lpstr>SUMMARY</vt:lpstr>
      <vt:lpstr>PROJECT DETAILS</vt:lpstr>
      <vt:lpstr>INTRODUCTORY BACKGROUND</vt:lpstr>
      <vt:lpstr>RESEARCH QUESTIONS</vt:lpstr>
      <vt:lpstr>AIMS/OBJECTIVS </vt:lpstr>
      <vt:lpstr>FM:1 – Base </vt:lpstr>
      <vt:lpstr>FM:2 - Backbone Library of System</vt:lpstr>
      <vt:lpstr>FM:3 - Techniques With Cloud</vt:lpstr>
      <vt:lpstr>PLAN &amp; TIMELINE</vt:lpstr>
      <vt:lpstr>RESEARCH</vt:lpstr>
      <vt:lpstr>DEVELOPMENT</vt:lpstr>
      <vt:lpstr>TESTING</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dc:title>
  <cp:lastModifiedBy>Jaydip Ghanshyambhai Barvaliya</cp:lastModifiedBy>
  <cp:revision>105</cp:revision>
  <dcterms:modified xsi:type="dcterms:W3CDTF">2022-02-07T03:49:00Z</dcterms:modified>
</cp:coreProperties>
</file>